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17"/>
  </p:notesMasterIdLst>
  <p:sldIdLst>
    <p:sldId id="256" r:id="rId100"/>
    <p:sldId id="257" r:id="rId101"/>
    <p:sldId id="258" r:id="rId102"/>
    <p:sldId id="259" r:id="rId103"/>
    <p:sldId id="260" r:id="rId104"/>
    <p:sldId id="261" r:id="rId105"/>
    <p:sldId id="262" r:id="rId106"/>
    <p:sldId id="263" r:id="rId107"/>
    <p:sldId id="264" r:id="rId108"/>
    <p:sldId id="265" r:id="rId109"/>
    <p:sldId id="266" r:id="rId110"/>
    <p:sldId id="267" r:id="rId111"/>
    <p:sldId id="268" r:id="rId112"/>
    <p:sldId id="269" r:id="rId113"/>
    <p:sldId id="270" r:id="rId114"/>
    <p:sldId id="271" r:id="rId115"/>
    <p:sldId id="272" r:id="rId116"/>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DM Sans" charset="1" panose="00000000000000000000"/>
      <p:regular r:id="rId12"/>
    </p:embeddedFont>
    <p:embeddedFont>
      <p:font typeface="DM Sans Bold" charset="1" panose="00000000000000000000"/>
      <p:regular r:id="rId13"/>
    </p:embeddedFont>
    <p:embeddedFont>
      <p:font typeface="DM Sans Italics" charset="1" panose="00000000000000000000"/>
      <p:regular r:id="rId14"/>
    </p:embeddedFont>
    <p:embeddedFont>
      <p:font typeface="DM Sans Bold Italics" charset="1" panose="00000000000000000000"/>
      <p:regular r:id="rId15"/>
    </p:embeddedFont>
    <p:embeddedFont>
      <p:font typeface="Open Sans Extra Bold" charset="1" panose="020B0906030804020204"/>
      <p:regular r:id="rId16"/>
    </p:embeddedFont>
    <p:embeddedFont>
      <p:font typeface="Open Sans Extra Bold Italics" charset="1" panose="020B0906030804020204"/>
      <p:regular r:id="rId17"/>
    </p:embeddedFont>
    <p:embeddedFont>
      <p:font typeface="Codec Pro ExtraBold" charset="1" panose="00000700000000000000"/>
      <p:regular r:id="rId18"/>
    </p:embeddedFont>
    <p:embeddedFont>
      <p:font typeface="Codec Pro ExtraBold Bold" charset="1" panose="00000900000000000000"/>
      <p:regular r:id="rId19"/>
    </p:embeddedFont>
    <p:embeddedFont>
      <p:font typeface="Canva Sans 1" charset="1" panose="020B0503030501040103"/>
      <p:regular r:id="rId20"/>
    </p:embeddedFont>
    <p:embeddedFont>
      <p:font typeface="Canva Sans 1 Bold" charset="1" panose="020B0803030501040103"/>
      <p:regular r:id="rId21"/>
    </p:embeddedFont>
    <p:embeddedFont>
      <p:font typeface="Canva Sans 1 Italics" charset="1" panose="020B0503030501040103"/>
      <p:regular r:id="rId22"/>
    </p:embeddedFont>
    <p:embeddedFont>
      <p:font typeface="Canva Sans 1 Bold Italics" charset="1" panose="020B0803030501040103"/>
      <p:regular r:id="rId23"/>
    </p:embeddedFont>
    <p:embeddedFont>
      <p:font typeface="IBM Plex Sans" charset="1" panose="020B0503050203000203"/>
      <p:regular r:id="rId24"/>
    </p:embeddedFont>
    <p:embeddedFont>
      <p:font typeface="IBM Plex Sans Bold" charset="1" panose="020B0803050203000203"/>
      <p:regular r:id="rId25"/>
    </p:embeddedFont>
    <p:embeddedFont>
      <p:font typeface="IBM Plex Sans Italics" charset="1" panose="020B0503050203000203"/>
      <p:regular r:id="rId26"/>
    </p:embeddedFont>
    <p:embeddedFont>
      <p:font typeface="IBM Plex Sans Bold Italics" charset="1" panose="020B0803050203000203"/>
      <p:regular r:id="rId27"/>
    </p:embeddedFont>
    <p:embeddedFont>
      <p:font typeface="IBM Plex Sans Thin" charset="1" panose="020B0203050203000203"/>
      <p:regular r:id="rId28"/>
    </p:embeddedFont>
    <p:embeddedFont>
      <p:font typeface="IBM Plex Sans Thin Italics" charset="1" panose="020B0203050203000203"/>
      <p:regular r:id="rId29"/>
    </p:embeddedFont>
    <p:embeddedFont>
      <p:font typeface="IBM Plex Sans Medium" charset="1" panose="020B0603050203000203"/>
      <p:regular r:id="rId30"/>
    </p:embeddedFont>
    <p:embeddedFont>
      <p:font typeface="IBM Plex Sans Medium Italics" charset="1" panose="020B0603050203000203"/>
      <p:regular r:id="rId31"/>
    </p:embeddedFont>
    <p:embeddedFont>
      <p:font typeface="Raleway" charset="1" panose="00000000000000000000"/>
      <p:regular r:id="rId32"/>
    </p:embeddedFont>
    <p:embeddedFont>
      <p:font typeface="Raleway Bold" charset="1" panose="00000000000000000000"/>
      <p:regular r:id="rId33"/>
    </p:embeddedFont>
    <p:embeddedFont>
      <p:font typeface="Raleway Italics" charset="1" panose="00000000000000000000"/>
      <p:regular r:id="rId34"/>
    </p:embeddedFont>
    <p:embeddedFont>
      <p:font typeface="Raleway Bold Italics" charset="1" panose="00000000000000000000"/>
      <p:regular r:id="rId35"/>
    </p:embeddedFont>
    <p:embeddedFont>
      <p:font typeface="Raleway Thin" charset="1" panose="00000000000000000000"/>
      <p:regular r:id="rId36"/>
    </p:embeddedFont>
    <p:embeddedFont>
      <p:font typeface="Raleway Thin Italics" charset="1" panose="00000000000000000000"/>
      <p:regular r:id="rId37"/>
    </p:embeddedFont>
    <p:embeddedFont>
      <p:font typeface="Raleway Extra-Light" charset="1" panose="00000000000000000000"/>
      <p:regular r:id="rId38"/>
    </p:embeddedFont>
    <p:embeddedFont>
      <p:font typeface="Raleway Extra-Light Italics" charset="1" panose="00000000000000000000"/>
      <p:regular r:id="rId39"/>
    </p:embeddedFont>
    <p:embeddedFont>
      <p:font typeface="Raleway Light" charset="1" panose="00000000000000000000"/>
      <p:regular r:id="rId40"/>
    </p:embeddedFont>
    <p:embeddedFont>
      <p:font typeface="Raleway Light Italics" charset="1" panose="00000000000000000000"/>
      <p:regular r:id="rId41"/>
    </p:embeddedFont>
    <p:embeddedFont>
      <p:font typeface="Raleway Medium" charset="1" panose="00000000000000000000"/>
      <p:regular r:id="rId42"/>
    </p:embeddedFont>
    <p:embeddedFont>
      <p:font typeface="Raleway Medium Italics" charset="1" panose="00000000000000000000"/>
      <p:regular r:id="rId43"/>
    </p:embeddedFont>
    <p:embeddedFont>
      <p:font typeface="Raleway Semi-Bold" charset="1" panose="00000000000000000000"/>
      <p:regular r:id="rId44"/>
    </p:embeddedFont>
    <p:embeddedFont>
      <p:font typeface="Raleway Semi-Bold Italics" charset="1" panose="00000000000000000000"/>
      <p:regular r:id="rId45"/>
    </p:embeddedFont>
    <p:embeddedFont>
      <p:font typeface="Raleway Ultra-Bold" charset="1" panose="00000000000000000000"/>
      <p:regular r:id="rId46"/>
    </p:embeddedFont>
    <p:embeddedFont>
      <p:font typeface="Raleway Ultra-Bold Italics" charset="1" panose="00000000000000000000"/>
      <p:regular r:id="rId47"/>
    </p:embeddedFont>
    <p:embeddedFont>
      <p:font typeface="Raleway Heavy" charset="1" panose="00000000000000000000"/>
      <p:regular r:id="rId48"/>
    </p:embeddedFont>
    <p:embeddedFont>
      <p:font typeface="Raleway Heavy Italics" charset="1" panose="00000000000000000000"/>
      <p:regular r:id="rId49"/>
    </p:embeddedFont>
    <p:embeddedFont>
      <p:font typeface="Canva Sans 2" charset="1" panose="020B0503030501040103"/>
      <p:regular r:id="rId50"/>
    </p:embeddedFont>
    <p:embeddedFont>
      <p:font typeface="Canva Sans 2 Bold" charset="1" panose="020B0803030501040103"/>
      <p:regular r:id="rId51"/>
    </p:embeddedFont>
    <p:embeddedFont>
      <p:font typeface="Canva Sans 2 Italics" charset="1" panose="020B0503030501040103"/>
      <p:regular r:id="rId52"/>
    </p:embeddedFont>
    <p:embeddedFont>
      <p:font typeface="Canva Sans 2 Bold Italics" charset="1" panose="020B0803030501040103"/>
      <p:regular r:id="rId53"/>
    </p:embeddedFont>
    <p:embeddedFont>
      <p:font typeface="Canva Sans 2 Medium" charset="1" panose="020B0603030501040103"/>
      <p:regular r:id="rId54"/>
    </p:embeddedFont>
    <p:embeddedFont>
      <p:font typeface="Canva Sans 2 Medium Italics" charset="1" panose="020B0603030501040103"/>
      <p:regular r:id="rId55"/>
    </p:embeddedFont>
    <p:embeddedFont>
      <p:font typeface="Aileron" charset="1" panose="00000500000000000000"/>
      <p:regular r:id="rId56"/>
    </p:embeddedFont>
    <p:embeddedFont>
      <p:font typeface="Aileron Bold" charset="1" panose="00000800000000000000"/>
      <p:regular r:id="rId57"/>
    </p:embeddedFont>
    <p:embeddedFont>
      <p:font typeface="Aileron Italics" charset="1" panose="00000500000000000000"/>
      <p:regular r:id="rId58"/>
    </p:embeddedFont>
    <p:embeddedFont>
      <p:font typeface="Aileron Bold Italics" charset="1" panose="00000800000000000000"/>
      <p:regular r:id="rId59"/>
    </p:embeddedFont>
    <p:embeddedFont>
      <p:font typeface="Aileron Thin" charset="1" panose="00000300000000000000"/>
      <p:regular r:id="rId60"/>
    </p:embeddedFont>
    <p:embeddedFont>
      <p:font typeface="Aileron Thin Italics" charset="1" panose="00000300000000000000"/>
      <p:regular r:id="rId61"/>
    </p:embeddedFont>
    <p:embeddedFont>
      <p:font typeface="Aileron Light" charset="1" panose="00000400000000000000"/>
      <p:regular r:id="rId62"/>
    </p:embeddedFont>
    <p:embeddedFont>
      <p:font typeface="Aileron Light Italics" charset="1" panose="00000400000000000000"/>
      <p:regular r:id="rId63"/>
    </p:embeddedFont>
    <p:embeddedFont>
      <p:font typeface="Aileron Ultra-Bold" charset="1" panose="00000A00000000000000"/>
      <p:regular r:id="rId64"/>
    </p:embeddedFont>
    <p:embeddedFont>
      <p:font typeface="Aileron Ultra-Bold Italics" charset="1" panose="00000A00000000000000"/>
      <p:regular r:id="rId65"/>
    </p:embeddedFont>
    <p:embeddedFont>
      <p:font typeface="Aileron Heavy" charset="1" panose="00000A00000000000000"/>
      <p:regular r:id="rId66"/>
    </p:embeddedFont>
    <p:embeddedFont>
      <p:font typeface="Aileron Heavy Italics" charset="1" panose="00000A00000000000000"/>
      <p:regular r:id="rId67"/>
    </p:embeddedFont>
    <p:embeddedFont>
      <p:font typeface="Codec Pro" charset="1" panose="00000500000000000000"/>
      <p:regular r:id="rId68"/>
    </p:embeddedFont>
    <p:embeddedFont>
      <p:font typeface="Codec Pro Bold" charset="1" panose="00000600000000000000"/>
      <p:regular r:id="rId69"/>
    </p:embeddedFont>
    <p:embeddedFont>
      <p:font typeface="Codec Pro Thin" charset="1" panose="00000200000000000000"/>
      <p:regular r:id="rId70"/>
    </p:embeddedFont>
    <p:embeddedFont>
      <p:font typeface="Codec Pro Light" charset="1" panose="00000300000000000000"/>
      <p:regular r:id="rId71"/>
    </p:embeddedFont>
    <p:embeddedFont>
      <p:font typeface="Codec Pro Ultra-Bold" charset="1" panose="00000700000000000000"/>
      <p:regular r:id="rId72"/>
    </p:embeddedFont>
    <p:embeddedFont>
      <p:font typeface="Codec Pro Heavy" charset="1" panose="00000A00000000000000"/>
      <p:regular r:id="rId73"/>
    </p:embeddedFont>
    <p:embeddedFont>
      <p:font typeface="Open Sans" charset="1" panose="020B0606030504020204"/>
      <p:regular r:id="rId74"/>
    </p:embeddedFont>
    <p:embeddedFont>
      <p:font typeface="Open Sans Bold" charset="1" panose="020B0806030504020204"/>
      <p:regular r:id="rId75"/>
    </p:embeddedFont>
    <p:embeddedFont>
      <p:font typeface="Open Sans Italics" charset="1" panose="020B0606030504020204"/>
      <p:regular r:id="rId76"/>
    </p:embeddedFont>
    <p:embeddedFont>
      <p:font typeface="Open Sans Bold Italics" charset="1" panose="020B0806030504020204"/>
      <p:regular r:id="rId77"/>
    </p:embeddedFont>
    <p:embeddedFont>
      <p:font typeface="Open Sans Light" charset="1" panose="020B0306030504020204"/>
      <p:regular r:id="rId78"/>
    </p:embeddedFont>
    <p:embeddedFont>
      <p:font typeface="Open Sans Light Italics" charset="1" panose="020B0306030504020204"/>
      <p:regular r:id="rId79"/>
    </p:embeddedFont>
    <p:embeddedFont>
      <p:font typeface="Open Sans Ultra-Bold" charset="1" panose="00000000000000000000"/>
      <p:regular r:id="rId80"/>
    </p:embeddedFont>
    <p:embeddedFont>
      <p:font typeface="Open Sans Ultra-Bold Italics" charset="1" panose="00000000000000000000"/>
      <p:regular r:id="rId81"/>
    </p:embeddedFont>
    <p:embeddedFont>
      <p:font typeface="Montserrat" charset="1" panose="00000500000000000000"/>
      <p:regular r:id="rId82"/>
    </p:embeddedFont>
    <p:embeddedFont>
      <p:font typeface="Montserrat Bold" charset="1" panose="00000800000000000000"/>
      <p:regular r:id="rId83"/>
    </p:embeddedFont>
    <p:embeddedFont>
      <p:font typeface="Montserrat Italics" charset="1" panose="00000500000000000000"/>
      <p:regular r:id="rId84"/>
    </p:embeddedFont>
    <p:embeddedFont>
      <p:font typeface="Montserrat Bold Italics" charset="1" panose="00000800000000000000"/>
      <p:regular r:id="rId85"/>
    </p:embeddedFont>
    <p:embeddedFont>
      <p:font typeface="Montserrat Thin" charset="1" panose="00000300000000000000"/>
      <p:regular r:id="rId86"/>
    </p:embeddedFont>
    <p:embeddedFont>
      <p:font typeface="Montserrat Thin Italics" charset="1" panose="00000300000000000000"/>
      <p:regular r:id="rId87"/>
    </p:embeddedFont>
    <p:embeddedFont>
      <p:font typeface="Montserrat Extra-Light" charset="1" panose="00000300000000000000"/>
      <p:regular r:id="rId88"/>
    </p:embeddedFont>
    <p:embeddedFont>
      <p:font typeface="Montserrat Extra-Light Italics" charset="1" panose="00000300000000000000"/>
      <p:regular r:id="rId89"/>
    </p:embeddedFont>
    <p:embeddedFont>
      <p:font typeface="Montserrat Light" charset="1" panose="00000400000000000000"/>
      <p:regular r:id="rId90"/>
    </p:embeddedFont>
    <p:embeddedFont>
      <p:font typeface="Montserrat Light Italics" charset="1" panose="00000400000000000000"/>
      <p:regular r:id="rId91"/>
    </p:embeddedFont>
    <p:embeddedFont>
      <p:font typeface="Montserrat Medium" charset="1" panose="00000600000000000000"/>
      <p:regular r:id="rId92"/>
    </p:embeddedFont>
    <p:embeddedFont>
      <p:font typeface="Montserrat Medium Italics" charset="1" panose="00000600000000000000"/>
      <p:regular r:id="rId93"/>
    </p:embeddedFont>
    <p:embeddedFont>
      <p:font typeface="Montserrat Semi-Bold" charset="1" panose="00000700000000000000"/>
      <p:regular r:id="rId94"/>
    </p:embeddedFont>
    <p:embeddedFont>
      <p:font typeface="Montserrat Semi-Bold Italics" charset="1" panose="00000700000000000000"/>
      <p:regular r:id="rId95"/>
    </p:embeddedFont>
    <p:embeddedFont>
      <p:font typeface="Montserrat Ultra-Bold" charset="1" panose="00000900000000000000"/>
      <p:regular r:id="rId96"/>
    </p:embeddedFont>
    <p:embeddedFont>
      <p:font typeface="Montserrat Ultra-Bold Italics" charset="1" panose="00000900000000000000"/>
      <p:regular r:id="rId97"/>
    </p:embeddedFont>
    <p:embeddedFont>
      <p:font typeface="Montserrat Heavy" charset="1" panose="00000A00000000000000"/>
      <p:regular r:id="rId98"/>
    </p:embeddedFont>
    <p:embeddedFont>
      <p:font typeface="Montserrat Heavy Italics" charset="1" panose="00000A00000000000000"/>
      <p:regular r:id="rId9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slides/slide1.xml" Type="http://schemas.openxmlformats.org/officeDocument/2006/relationships/slide"/><Relationship Id="rId101" Target="slides/slide2.xml" Type="http://schemas.openxmlformats.org/officeDocument/2006/relationships/slide"/><Relationship Id="rId102" Target="slides/slide3.xml" Type="http://schemas.openxmlformats.org/officeDocument/2006/relationships/slide"/><Relationship Id="rId103" Target="slides/slide4.xml" Type="http://schemas.openxmlformats.org/officeDocument/2006/relationships/slide"/><Relationship Id="rId104" Target="slides/slide5.xml" Type="http://schemas.openxmlformats.org/officeDocument/2006/relationships/slide"/><Relationship Id="rId105" Target="slides/slide6.xml" Type="http://schemas.openxmlformats.org/officeDocument/2006/relationships/slide"/><Relationship Id="rId106" Target="slides/slide7.xml" Type="http://schemas.openxmlformats.org/officeDocument/2006/relationships/slide"/><Relationship Id="rId107" Target="slides/slide8.xml" Type="http://schemas.openxmlformats.org/officeDocument/2006/relationships/slide"/><Relationship Id="rId108" Target="slides/slide9.xml" Type="http://schemas.openxmlformats.org/officeDocument/2006/relationships/slide"/><Relationship Id="rId109" Target="slides/slide10.xml" Type="http://schemas.openxmlformats.org/officeDocument/2006/relationships/slide"/><Relationship Id="rId11" Target="fonts/font11.fntdata" Type="http://schemas.openxmlformats.org/officeDocument/2006/relationships/font"/><Relationship Id="rId110" Target="slides/slide11.xml" Type="http://schemas.openxmlformats.org/officeDocument/2006/relationships/slide"/><Relationship Id="rId111" Target="slides/slide12.xml" Type="http://schemas.openxmlformats.org/officeDocument/2006/relationships/slide"/><Relationship Id="rId112" Target="slides/slide13.xml" Type="http://schemas.openxmlformats.org/officeDocument/2006/relationships/slide"/><Relationship Id="rId113" Target="slides/slide14.xml" Type="http://schemas.openxmlformats.org/officeDocument/2006/relationships/slide"/><Relationship Id="rId114" Target="slides/slide15.xml" Type="http://schemas.openxmlformats.org/officeDocument/2006/relationships/slide"/><Relationship Id="rId115" Target="slides/slide16.xml" Type="http://schemas.openxmlformats.org/officeDocument/2006/relationships/slide"/><Relationship Id="rId116" Target="slides/slide17.xml" Type="http://schemas.openxmlformats.org/officeDocument/2006/relationships/slide"/><Relationship Id="rId117" Target="notesMasters/notesMaster1.xml" Type="http://schemas.openxmlformats.org/officeDocument/2006/relationships/notesMaster"/><Relationship Id="rId118" Target="theme/theme2.xml" Type="http://schemas.openxmlformats.org/officeDocument/2006/relationships/theme"/><Relationship Id="rId119" Target="notesSlides/notesSlide1.xml" Type="http://schemas.openxmlformats.org/officeDocument/2006/relationships/notesSlide"/><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fonts/font7.fntdata" Type="http://schemas.openxmlformats.org/officeDocument/2006/relationships/font"/><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76" Target="fonts/font76.fntdata" Type="http://schemas.openxmlformats.org/officeDocument/2006/relationships/font"/><Relationship Id="rId77" Target="fonts/font77.fntdata" Type="http://schemas.openxmlformats.org/officeDocument/2006/relationships/font"/><Relationship Id="rId78" Target="fonts/font78.fntdata" Type="http://schemas.openxmlformats.org/officeDocument/2006/relationships/font"/><Relationship Id="rId79" Target="fonts/font79.fntdata" Type="http://schemas.openxmlformats.org/officeDocument/2006/relationships/font"/><Relationship Id="rId8" Target="fonts/font8.fntdata" Type="http://schemas.openxmlformats.org/officeDocument/2006/relationships/font"/><Relationship Id="rId80" Target="fonts/font80.fntdata" Type="http://schemas.openxmlformats.org/officeDocument/2006/relationships/font"/><Relationship Id="rId81" Target="fonts/font81.fntdata" Type="http://schemas.openxmlformats.org/officeDocument/2006/relationships/font"/><Relationship Id="rId82" Target="fonts/font82.fntdata" Type="http://schemas.openxmlformats.org/officeDocument/2006/relationships/font"/><Relationship Id="rId83" Target="fonts/font83.fntdata" Type="http://schemas.openxmlformats.org/officeDocument/2006/relationships/font"/><Relationship Id="rId84" Target="fonts/font84.fntdata" Type="http://schemas.openxmlformats.org/officeDocument/2006/relationships/font"/><Relationship Id="rId85" Target="fonts/font85.fntdata" Type="http://schemas.openxmlformats.org/officeDocument/2006/relationships/font"/><Relationship Id="rId86" Target="fonts/font86.fntdata" Type="http://schemas.openxmlformats.org/officeDocument/2006/relationships/font"/><Relationship Id="rId87" Target="fonts/font87.fntdata" Type="http://schemas.openxmlformats.org/officeDocument/2006/relationships/font"/><Relationship Id="rId88" Target="fonts/font88.fntdata" Type="http://schemas.openxmlformats.org/officeDocument/2006/relationships/font"/><Relationship Id="rId89" Target="fonts/font89.fntdata" Type="http://schemas.openxmlformats.org/officeDocument/2006/relationships/font"/><Relationship Id="rId9" Target="fonts/font9.fntdata" Type="http://schemas.openxmlformats.org/officeDocument/2006/relationships/font"/><Relationship Id="rId90" Target="fonts/font90.fntdata" Type="http://schemas.openxmlformats.org/officeDocument/2006/relationships/font"/><Relationship Id="rId91" Target="fonts/font91.fntdata" Type="http://schemas.openxmlformats.org/officeDocument/2006/relationships/font"/><Relationship Id="rId92" Target="fonts/font92.fntdata" Type="http://schemas.openxmlformats.org/officeDocument/2006/relationships/font"/><Relationship Id="rId93" Target="fonts/font93.fntdata" Type="http://schemas.openxmlformats.org/officeDocument/2006/relationships/font"/><Relationship Id="rId94" Target="fonts/font94.fntdata" Type="http://schemas.openxmlformats.org/officeDocument/2006/relationships/font"/><Relationship Id="rId95" Target="fonts/font95.fntdata" Type="http://schemas.openxmlformats.org/officeDocument/2006/relationships/font"/><Relationship Id="rId96" Target="fonts/font96.fntdata" Type="http://schemas.openxmlformats.org/officeDocument/2006/relationships/font"/><Relationship Id="rId97" Target="fonts/font97.fntdata" Type="http://schemas.openxmlformats.org/officeDocument/2006/relationships/font"/><Relationship Id="rId98" Target="fonts/font98.fntdata" Type="http://schemas.openxmlformats.org/officeDocument/2006/relationships/font"/><Relationship Id="rId99" Target="fonts/font9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Malaysia, there is often a significant geographic disparity in job opportunities. The capital city, Kuala Lumpur, tends to have a higher concentration of job openings, particularly high-skilled positions, while other regions may have fewer opportunities. This imbalance can make it challenging for individuals in less urban areas to access high-skilled jobs.</a:t>
            </a:r>
          </a:p>
          <a:p>
            <a:r>
              <a:rPr lang="en-US"/>
              <a:t>New Zealand, on the other hand, appears to have a more even distribution of job opportunities across regions. The country's smaller population and diverse economy contribute to this balance.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26.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8.svg" Type="http://schemas.openxmlformats.org/officeDocument/2006/relationships/image"/><Relationship Id="rId11" Target="../media/image39.png" Type="http://schemas.openxmlformats.org/officeDocument/2006/relationships/image"/><Relationship Id="rId12" Target="../media/image40.svg" Type="http://schemas.openxmlformats.org/officeDocument/2006/relationships/image"/><Relationship Id="rId13" Target="../media/image41.png" Type="http://schemas.openxmlformats.org/officeDocument/2006/relationships/image"/><Relationship Id="rId14" Target="../media/image42.svg" Type="http://schemas.openxmlformats.org/officeDocument/2006/relationships/image"/><Relationship Id="rId15" Target="../media/image43.png" Type="http://schemas.openxmlformats.org/officeDocument/2006/relationships/image"/><Relationship Id="rId16" Target="../media/image44.svg" Type="http://schemas.openxmlformats.org/officeDocument/2006/relationships/image"/><Relationship Id="rId17" Target="../media/image45.png" Type="http://schemas.openxmlformats.org/officeDocument/2006/relationships/image"/><Relationship Id="rId18" Target="../media/image46.svg" Type="http://schemas.openxmlformats.org/officeDocument/2006/relationships/image"/><Relationship Id="rId19" Target="../media/image47.png" Type="http://schemas.openxmlformats.org/officeDocument/2006/relationships/image"/><Relationship Id="rId2" Target="../notesSlides/notesSlide1.xml" Type="http://schemas.openxmlformats.org/officeDocument/2006/relationships/notesSlide"/><Relationship Id="rId20" Target="../media/image48.svg" Type="http://schemas.openxmlformats.org/officeDocument/2006/relationships/image"/><Relationship Id="rId21" Target="../media/image49.png" Type="http://schemas.openxmlformats.org/officeDocument/2006/relationships/image"/><Relationship Id="rId22" Target="../media/image50.sv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33.png" Type="http://schemas.openxmlformats.org/officeDocument/2006/relationships/image"/><Relationship Id="rId6" Target="../media/image34.svg" Type="http://schemas.openxmlformats.org/officeDocument/2006/relationships/image"/><Relationship Id="rId7" Target="../media/image35.png" Type="http://schemas.openxmlformats.org/officeDocument/2006/relationships/image"/><Relationship Id="rId8" Target="../media/image36.svg" Type="http://schemas.openxmlformats.org/officeDocument/2006/relationships/image"/><Relationship Id="rId9" Target="../media/image37.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51.png" Type="http://schemas.openxmlformats.org/officeDocument/2006/relationships/image"/><Relationship Id="rId5" Target="../media/image52.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22.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23.png" Type="http://schemas.openxmlformats.org/officeDocument/2006/relationships/image"/></Relationships>
</file>

<file path=ppt/slides/slide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240790" y="0"/>
            <a:ext cx="212090" cy="5143500"/>
            <a:chOff x="0" y="0"/>
            <a:chExt cx="55859" cy="1354667"/>
          </a:xfrm>
        </p:grpSpPr>
        <p:sp>
          <p:nvSpPr>
            <p:cNvPr name="Freeform 3" id="3"/>
            <p:cNvSpPr/>
            <p:nvPr/>
          </p:nvSpPr>
          <p:spPr>
            <a:xfrm flipH="false" flipV="false" rot="0">
              <a:off x="0" y="0"/>
              <a:ext cx="55859" cy="1354667"/>
            </a:xfrm>
            <a:custGeom>
              <a:avLst/>
              <a:gdLst/>
              <a:ahLst/>
              <a:cxnLst/>
              <a:rect r="r" b="b" t="t" l="l"/>
              <a:pathLst>
                <a:path h="1354667" w="55859">
                  <a:moveTo>
                    <a:pt x="0" y="0"/>
                  </a:moveTo>
                  <a:lnTo>
                    <a:pt x="55859" y="0"/>
                  </a:lnTo>
                  <a:lnTo>
                    <a:pt x="55859" y="1354667"/>
                  </a:lnTo>
                  <a:lnTo>
                    <a:pt x="0" y="1354667"/>
                  </a:lnTo>
                  <a:close/>
                </a:path>
              </a:pathLst>
            </a:custGeom>
            <a:solidFill>
              <a:srgbClr val="F9B314"/>
            </a:solidFill>
          </p:spPr>
        </p:sp>
        <p:sp>
          <p:nvSpPr>
            <p:cNvPr name="TextBox 4" id="4"/>
            <p:cNvSpPr txBox="true"/>
            <p:nvPr/>
          </p:nvSpPr>
          <p:spPr>
            <a:xfrm>
              <a:off x="0" y="-38100"/>
              <a:ext cx="55859" cy="13927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2829775" y="4088040"/>
            <a:ext cx="9288593" cy="1360170"/>
          </a:xfrm>
          <a:prstGeom prst="rect">
            <a:avLst/>
          </a:prstGeom>
        </p:spPr>
        <p:txBody>
          <a:bodyPr anchor="t" rtlCol="false" tIns="0" lIns="0" bIns="0" rIns="0">
            <a:spAutoFit/>
          </a:bodyPr>
          <a:lstStyle/>
          <a:p>
            <a:pPr>
              <a:lnSpc>
                <a:spcPts val="10560"/>
              </a:lnSpc>
            </a:pPr>
            <a:r>
              <a:rPr lang="en-US" sz="9600">
                <a:solidFill>
                  <a:srgbClr val="1211CA"/>
                </a:solidFill>
                <a:latin typeface="Montserrat Ultra-Bold"/>
              </a:rPr>
              <a:t>ANALYSIS OF </a:t>
            </a:r>
          </a:p>
        </p:txBody>
      </p:sp>
      <p:sp>
        <p:nvSpPr>
          <p:cNvPr name="TextBox 6" id="6"/>
          <p:cNvSpPr txBox="true"/>
          <p:nvPr/>
        </p:nvSpPr>
        <p:spPr>
          <a:xfrm rot="0">
            <a:off x="2829775" y="5200650"/>
            <a:ext cx="12684539" cy="1855477"/>
          </a:xfrm>
          <a:prstGeom prst="rect">
            <a:avLst/>
          </a:prstGeom>
        </p:spPr>
        <p:txBody>
          <a:bodyPr anchor="t" rtlCol="false" tIns="0" lIns="0" bIns="0" rIns="0">
            <a:spAutoFit/>
          </a:bodyPr>
          <a:lstStyle/>
          <a:p>
            <a:pPr>
              <a:lnSpc>
                <a:spcPts val="7260"/>
              </a:lnSpc>
            </a:pPr>
            <a:r>
              <a:rPr lang="en-US" sz="6600">
                <a:solidFill>
                  <a:srgbClr val="F9B314"/>
                </a:solidFill>
                <a:latin typeface="Montserrat Ultra-Bold"/>
              </a:rPr>
              <a:t>MALAYSIA'S HIGH-SKILLED TALENT SHORTAGE</a:t>
            </a:r>
          </a:p>
        </p:txBody>
      </p:sp>
      <p:sp>
        <p:nvSpPr>
          <p:cNvPr name="TextBox 7" id="7"/>
          <p:cNvSpPr txBox="true"/>
          <p:nvPr/>
        </p:nvSpPr>
        <p:spPr>
          <a:xfrm rot="0">
            <a:off x="2829775" y="7303777"/>
            <a:ext cx="13050352" cy="405764"/>
          </a:xfrm>
          <a:prstGeom prst="rect">
            <a:avLst/>
          </a:prstGeom>
        </p:spPr>
        <p:txBody>
          <a:bodyPr anchor="t" rtlCol="false" tIns="0" lIns="0" bIns="0" rIns="0">
            <a:spAutoFit/>
          </a:bodyPr>
          <a:lstStyle/>
          <a:p>
            <a:pPr>
              <a:lnSpc>
                <a:spcPts val="3360"/>
              </a:lnSpc>
            </a:pPr>
            <a:r>
              <a:rPr lang="en-US" sz="2400" spc="825">
                <a:solidFill>
                  <a:srgbClr val="101010"/>
                </a:solidFill>
                <a:latin typeface="Montserrat Classic"/>
              </a:rPr>
              <a:t>UNDERSTANDING THE CHALLENGES AND SOLUTIONS</a:t>
            </a:r>
          </a:p>
        </p:txBody>
      </p:sp>
      <p:grpSp>
        <p:nvGrpSpPr>
          <p:cNvPr name="Group 8" id="8"/>
          <p:cNvGrpSpPr/>
          <p:nvPr/>
        </p:nvGrpSpPr>
        <p:grpSpPr>
          <a:xfrm rot="0">
            <a:off x="14500955" y="1866623"/>
            <a:ext cx="2758345" cy="245871"/>
            <a:chOff x="0" y="0"/>
            <a:chExt cx="726478" cy="64756"/>
          </a:xfrm>
        </p:grpSpPr>
        <p:sp>
          <p:nvSpPr>
            <p:cNvPr name="Freeform 9" id="9"/>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10" id="10"/>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3769329" y="952500"/>
            <a:ext cx="3489971" cy="622935"/>
          </a:xfrm>
          <a:prstGeom prst="rect">
            <a:avLst/>
          </a:prstGeom>
        </p:spPr>
        <p:txBody>
          <a:bodyPr anchor="t" rtlCol="false" tIns="0" lIns="0" bIns="0" rIns="0">
            <a:spAutoFit/>
          </a:bodyPr>
          <a:lstStyle/>
          <a:p>
            <a:pPr algn="r">
              <a:lnSpc>
                <a:spcPts val="5040"/>
              </a:lnSpc>
            </a:pPr>
            <a:r>
              <a:rPr lang="en-US" sz="3600">
                <a:solidFill>
                  <a:srgbClr val="101010"/>
                </a:solidFill>
                <a:latin typeface="Montserrat Classic Bold"/>
              </a:rPr>
              <a:t>Sunway IGSC</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Freeform 2" id="2"/>
          <p:cNvSpPr/>
          <p:nvPr/>
        </p:nvSpPr>
        <p:spPr>
          <a:xfrm flipH="false" flipV="false" rot="0">
            <a:off x="3454045" y="5492028"/>
            <a:ext cx="1425038" cy="1287716"/>
          </a:xfrm>
          <a:custGeom>
            <a:avLst/>
            <a:gdLst/>
            <a:ahLst/>
            <a:cxnLst/>
            <a:rect r="r" b="b" t="t" l="l"/>
            <a:pathLst>
              <a:path h="1287716" w="1425038">
                <a:moveTo>
                  <a:pt x="0" y="0"/>
                </a:moveTo>
                <a:lnTo>
                  <a:pt x="1425039" y="0"/>
                </a:lnTo>
                <a:lnTo>
                  <a:pt x="1425039" y="1287716"/>
                </a:lnTo>
                <a:lnTo>
                  <a:pt x="0" y="12877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42137" y="1483506"/>
            <a:ext cx="5247398" cy="1389439"/>
            <a:chOff x="0" y="0"/>
            <a:chExt cx="1382031" cy="365943"/>
          </a:xfrm>
        </p:grpSpPr>
        <p:sp>
          <p:nvSpPr>
            <p:cNvPr name="Freeform 4" id="4"/>
            <p:cNvSpPr/>
            <p:nvPr/>
          </p:nvSpPr>
          <p:spPr>
            <a:xfrm flipH="false" flipV="false" rot="0">
              <a:off x="0" y="0"/>
              <a:ext cx="1382031" cy="365943"/>
            </a:xfrm>
            <a:custGeom>
              <a:avLst/>
              <a:gdLst/>
              <a:ahLst/>
              <a:cxnLst/>
              <a:rect r="r" b="b" t="t" l="l"/>
              <a:pathLst>
                <a:path h="365943" w="1382031">
                  <a:moveTo>
                    <a:pt x="0" y="0"/>
                  </a:moveTo>
                  <a:lnTo>
                    <a:pt x="1382031" y="0"/>
                  </a:lnTo>
                  <a:lnTo>
                    <a:pt x="1382031" y="365943"/>
                  </a:lnTo>
                  <a:lnTo>
                    <a:pt x="0" y="365943"/>
                  </a:lnTo>
                  <a:close/>
                </a:path>
              </a:pathLst>
            </a:custGeom>
            <a:solidFill>
              <a:srgbClr val="F47C00"/>
            </a:solidFill>
            <a:ln cap="sq">
              <a:noFill/>
              <a:prstDash val="solid"/>
              <a:miter/>
            </a:ln>
          </p:spPr>
        </p:sp>
        <p:sp>
          <p:nvSpPr>
            <p:cNvPr name="TextBox 5" id="5"/>
            <p:cNvSpPr txBox="true"/>
            <p:nvPr/>
          </p:nvSpPr>
          <p:spPr>
            <a:xfrm>
              <a:off x="0" y="-57150"/>
              <a:ext cx="1382031" cy="423093"/>
            </a:xfrm>
            <a:prstGeom prst="rect">
              <a:avLst/>
            </a:prstGeom>
          </p:spPr>
          <p:txBody>
            <a:bodyPr anchor="ctr" rtlCol="false" tIns="50800" lIns="50800" bIns="50800" rIns="50800"/>
            <a:lstStyle/>
            <a:p>
              <a:pPr algn="ctr" marL="0" indent="0" lvl="0">
                <a:lnSpc>
                  <a:spcPts val="4982"/>
                </a:lnSpc>
                <a:spcBef>
                  <a:spcPct val="0"/>
                </a:spcBef>
              </a:pPr>
              <a:r>
                <a:rPr lang="en-US" sz="3610" spc="364">
                  <a:solidFill>
                    <a:srgbClr val="FFFFFF"/>
                  </a:solidFill>
                  <a:latin typeface="DM Sans"/>
                </a:rPr>
                <a:t>FOREIGN WORKER DISTRIBUTION </a:t>
              </a:r>
            </a:p>
          </p:txBody>
        </p:sp>
      </p:grpSp>
      <p:sp>
        <p:nvSpPr>
          <p:cNvPr name="Freeform 6" id="6"/>
          <p:cNvSpPr/>
          <p:nvPr/>
        </p:nvSpPr>
        <p:spPr>
          <a:xfrm flipH="false" flipV="false" rot="0">
            <a:off x="9144000" y="0"/>
            <a:ext cx="8557215" cy="5443626"/>
          </a:xfrm>
          <a:custGeom>
            <a:avLst/>
            <a:gdLst/>
            <a:ahLst/>
            <a:cxnLst/>
            <a:rect r="r" b="b" t="t" l="l"/>
            <a:pathLst>
              <a:path h="5443626" w="8557215">
                <a:moveTo>
                  <a:pt x="0" y="0"/>
                </a:moveTo>
                <a:lnTo>
                  <a:pt x="8557215" y="0"/>
                </a:lnTo>
                <a:lnTo>
                  <a:pt x="8557215" y="5443626"/>
                </a:lnTo>
                <a:lnTo>
                  <a:pt x="0" y="5443626"/>
                </a:lnTo>
                <a:lnTo>
                  <a:pt x="0" y="0"/>
                </a:lnTo>
                <a:close/>
              </a:path>
            </a:pathLst>
          </a:custGeom>
          <a:blipFill>
            <a:blip r:embed="rId4"/>
            <a:stretch>
              <a:fillRect l="0" t="0" r="0" b="0"/>
            </a:stretch>
          </a:blipFill>
        </p:spPr>
      </p:sp>
      <p:sp>
        <p:nvSpPr>
          <p:cNvPr name="Freeform 7" id="7"/>
          <p:cNvSpPr/>
          <p:nvPr/>
        </p:nvSpPr>
        <p:spPr>
          <a:xfrm flipH="false" flipV="false" rot="0">
            <a:off x="9535241" y="5584772"/>
            <a:ext cx="7627717" cy="5058935"/>
          </a:xfrm>
          <a:custGeom>
            <a:avLst/>
            <a:gdLst/>
            <a:ahLst/>
            <a:cxnLst/>
            <a:rect r="r" b="b" t="t" l="l"/>
            <a:pathLst>
              <a:path h="5058935" w="7627717">
                <a:moveTo>
                  <a:pt x="0" y="0"/>
                </a:moveTo>
                <a:lnTo>
                  <a:pt x="7627717" y="0"/>
                </a:lnTo>
                <a:lnTo>
                  <a:pt x="7627717" y="5058935"/>
                </a:lnTo>
                <a:lnTo>
                  <a:pt x="0" y="5058935"/>
                </a:lnTo>
                <a:lnTo>
                  <a:pt x="0" y="0"/>
                </a:lnTo>
                <a:close/>
              </a:path>
            </a:pathLst>
          </a:custGeom>
          <a:blipFill>
            <a:blip r:embed="rId5"/>
            <a:stretch>
              <a:fillRect l="0" t="-3441" r="-1927" b="-1608"/>
            </a:stretch>
          </a:blipFill>
        </p:spPr>
      </p:sp>
      <p:sp>
        <p:nvSpPr>
          <p:cNvPr name="TextBox 8" id="8"/>
          <p:cNvSpPr txBox="true"/>
          <p:nvPr/>
        </p:nvSpPr>
        <p:spPr>
          <a:xfrm rot="0">
            <a:off x="1594924" y="3587320"/>
            <a:ext cx="5341824" cy="4569042"/>
          </a:xfrm>
          <a:prstGeom prst="rect">
            <a:avLst/>
          </a:prstGeom>
        </p:spPr>
        <p:txBody>
          <a:bodyPr anchor="t" rtlCol="false" tIns="0" lIns="0" bIns="0" rIns="0">
            <a:spAutoFit/>
          </a:bodyPr>
          <a:lstStyle/>
          <a:p>
            <a:pPr marL="0" indent="0" lvl="0">
              <a:lnSpc>
                <a:spcPts val="3053"/>
              </a:lnSpc>
              <a:spcBef>
                <a:spcPct val="0"/>
              </a:spcBef>
            </a:pPr>
            <a:r>
              <a:rPr lang="en-US" sz="2212" spc="216">
                <a:solidFill>
                  <a:srgbClr val="231F20"/>
                </a:solidFill>
                <a:latin typeface="DM Sans"/>
              </a:rPr>
              <a:t>It was observed that among expatriates, Spain boasts the highest number of foreign workers, with Indonesia closely following. However, a striking revelation from our analysis is that a staggering 91 percent of foreign workers in Malaysia are employed in low-level positions.With only 5% employed as technician and associate, and managers.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Freeform 2" id="2"/>
          <p:cNvSpPr/>
          <p:nvPr/>
        </p:nvSpPr>
        <p:spPr>
          <a:xfrm flipH="false" flipV="false" rot="0">
            <a:off x="3454045" y="5492028"/>
            <a:ext cx="1425038" cy="1287716"/>
          </a:xfrm>
          <a:custGeom>
            <a:avLst/>
            <a:gdLst/>
            <a:ahLst/>
            <a:cxnLst/>
            <a:rect r="r" b="b" t="t" l="l"/>
            <a:pathLst>
              <a:path h="1287716" w="1425038">
                <a:moveTo>
                  <a:pt x="0" y="0"/>
                </a:moveTo>
                <a:lnTo>
                  <a:pt x="1425039" y="0"/>
                </a:lnTo>
                <a:lnTo>
                  <a:pt x="1425039" y="1287716"/>
                </a:lnTo>
                <a:lnTo>
                  <a:pt x="0" y="12877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42137" y="1483506"/>
            <a:ext cx="5247398" cy="1389439"/>
            <a:chOff x="0" y="0"/>
            <a:chExt cx="1382031" cy="365943"/>
          </a:xfrm>
        </p:grpSpPr>
        <p:sp>
          <p:nvSpPr>
            <p:cNvPr name="Freeform 4" id="4"/>
            <p:cNvSpPr/>
            <p:nvPr/>
          </p:nvSpPr>
          <p:spPr>
            <a:xfrm flipH="false" flipV="false" rot="0">
              <a:off x="0" y="0"/>
              <a:ext cx="1382031" cy="365943"/>
            </a:xfrm>
            <a:custGeom>
              <a:avLst/>
              <a:gdLst/>
              <a:ahLst/>
              <a:cxnLst/>
              <a:rect r="r" b="b" t="t" l="l"/>
              <a:pathLst>
                <a:path h="365943" w="1382031">
                  <a:moveTo>
                    <a:pt x="0" y="0"/>
                  </a:moveTo>
                  <a:lnTo>
                    <a:pt x="1382031" y="0"/>
                  </a:lnTo>
                  <a:lnTo>
                    <a:pt x="1382031" y="365943"/>
                  </a:lnTo>
                  <a:lnTo>
                    <a:pt x="0" y="365943"/>
                  </a:lnTo>
                  <a:close/>
                </a:path>
              </a:pathLst>
            </a:custGeom>
            <a:solidFill>
              <a:srgbClr val="F47C00"/>
            </a:solidFill>
            <a:ln cap="sq">
              <a:noFill/>
              <a:prstDash val="solid"/>
              <a:miter/>
            </a:ln>
          </p:spPr>
        </p:sp>
        <p:sp>
          <p:nvSpPr>
            <p:cNvPr name="TextBox 5" id="5"/>
            <p:cNvSpPr txBox="true"/>
            <p:nvPr/>
          </p:nvSpPr>
          <p:spPr>
            <a:xfrm>
              <a:off x="0" y="-57150"/>
              <a:ext cx="1382031" cy="423093"/>
            </a:xfrm>
            <a:prstGeom prst="rect">
              <a:avLst/>
            </a:prstGeom>
          </p:spPr>
          <p:txBody>
            <a:bodyPr anchor="ctr" rtlCol="false" tIns="50800" lIns="50800" bIns="50800" rIns="50800"/>
            <a:lstStyle/>
            <a:p>
              <a:pPr algn="ctr" marL="0" indent="0" lvl="0">
                <a:lnSpc>
                  <a:spcPts val="4982"/>
                </a:lnSpc>
                <a:spcBef>
                  <a:spcPct val="0"/>
                </a:spcBef>
              </a:pPr>
              <a:r>
                <a:rPr lang="en-US" sz="3610" spc="364">
                  <a:solidFill>
                    <a:srgbClr val="FFFFFF"/>
                  </a:solidFill>
                  <a:latin typeface="DM Sans"/>
                </a:rPr>
                <a:t>EMPLOYEE’S HIGHEST DIPLOMA </a:t>
              </a:r>
            </a:p>
          </p:txBody>
        </p:sp>
      </p:grpSp>
      <p:sp>
        <p:nvSpPr>
          <p:cNvPr name="Freeform 6" id="6"/>
          <p:cNvSpPr/>
          <p:nvPr/>
        </p:nvSpPr>
        <p:spPr>
          <a:xfrm flipH="false" flipV="false" rot="0">
            <a:off x="7223039" y="2178225"/>
            <a:ext cx="10851714" cy="5902977"/>
          </a:xfrm>
          <a:custGeom>
            <a:avLst/>
            <a:gdLst/>
            <a:ahLst/>
            <a:cxnLst/>
            <a:rect r="r" b="b" t="t" l="l"/>
            <a:pathLst>
              <a:path h="5902977" w="10851714">
                <a:moveTo>
                  <a:pt x="0" y="0"/>
                </a:moveTo>
                <a:lnTo>
                  <a:pt x="10851714" y="0"/>
                </a:lnTo>
                <a:lnTo>
                  <a:pt x="10851714" y="5902978"/>
                </a:lnTo>
                <a:lnTo>
                  <a:pt x="0" y="5902978"/>
                </a:lnTo>
                <a:lnTo>
                  <a:pt x="0" y="0"/>
                </a:lnTo>
                <a:close/>
              </a:path>
            </a:pathLst>
          </a:custGeom>
          <a:blipFill>
            <a:blip r:embed="rId4"/>
            <a:stretch>
              <a:fillRect l="0" t="0" r="0" b="0"/>
            </a:stretch>
          </a:blipFill>
        </p:spPr>
      </p:sp>
      <p:sp>
        <p:nvSpPr>
          <p:cNvPr name="TextBox 7" id="7"/>
          <p:cNvSpPr txBox="true"/>
          <p:nvPr/>
        </p:nvSpPr>
        <p:spPr>
          <a:xfrm rot="0">
            <a:off x="1594924" y="3587320"/>
            <a:ext cx="5341824" cy="4188042"/>
          </a:xfrm>
          <a:prstGeom prst="rect">
            <a:avLst/>
          </a:prstGeom>
        </p:spPr>
        <p:txBody>
          <a:bodyPr anchor="t" rtlCol="false" tIns="0" lIns="0" bIns="0" rIns="0">
            <a:spAutoFit/>
          </a:bodyPr>
          <a:lstStyle/>
          <a:p>
            <a:pPr marL="0" indent="0" lvl="0">
              <a:lnSpc>
                <a:spcPts val="3053"/>
              </a:lnSpc>
              <a:spcBef>
                <a:spcPct val="0"/>
              </a:spcBef>
            </a:pPr>
            <a:r>
              <a:rPr lang="en-US" sz="2212" spc="216">
                <a:solidFill>
                  <a:srgbClr val="231F20"/>
                </a:solidFill>
                <a:latin typeface="DM Sans"/>
              </a:rPr>
              <a:t>While the overall employment growth remained steady, our analysis revealed a concerning trend. By the year 2018, a noteworthy 46% of employees in the workforce were found to possess no higher than an SPM qualification, signaling potential challenges in meeting the increasing demand for high-skilled talent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TextBox 2" id="2"/>
          <p:cNvSpPr txBox="true"/>
          <p:nvPr/>
        </p:nvSpPr>
        <p:spPr>
          <a:xfrm rot="0">
            <a:off x="2593063" y="1541930"/>
            <a:ext cx="13987891" cy="4951228"/>
          </a:xfrm>
          <a:prstGeom prst="rect">
            <a:avLst/>
          </a:prstGeom>
        </p:spPr>
        <p:txBody>
          <a:bodyPr anchor="t" rtlCol="false" tIns="0" lIns="0" bIns="0" rIns="0">
            <a:spAutoFit/>
          </a:bodyPr>
          <a:lstStyle/>
          <a:p>
            <a:pPr algn="ctr" marL="0" indent="0" lvl="0">
              <a:lnSpc>
                <a:spcPts val="12756"/>
              </a:lnSpc>
              <a:spcBef>
                <a:spcPct val="0"/>
              </a:spcBef>
            </a:pPr>
            <a:r>
              <a:rPr lang="en-US" sz="9244" spc="526">
                <a:solidFill>
                  <a:srgbClr val="F47C00"/>
                </a:solidFill>
                <a:latin typeface="Codec Pro ExtraBold"/>
              </a:rPr>
              <a:t>FINDINGS AND COMPARATIVE ANALYSIS</a:t>
            </a:r>
          </a:p>
        </p:txBody>
      </p:sp>
      <p:sp>
        <p:nvSpPr>
          <p:cNvPr name="Freeform 3" id="3"/>
          <p:cNvSpPr/>
          <p:nvPr/>
        </p:nvSpPr>
        <p:spPr>
          <a:xfrm flipH="false" flipV="false" rot="0">
            <a:off x="14661692" y="6493158"/>
            <a:ext cx="5867521" cy="5867521"/>
          </a:xfrm>
          <a:custGeom>
            <a:avLst/>
            <a:gdLst/>
            <a:ahLst/>
            <a:cxnLst/>
            <a:rect r="r" b="b" t="t" l="l"/>
            <a:pathLst>
              <a:path h="5867521" w="5867521">
                <a:moveTo>
                  <a:pt x="0" y="0"/>
                </a:moveTo>
                <a:lnTo>
                  <a:pt x="5867521" y="0"/>
                </a:lnTo>
                <a:lnTo>
                  <a:pt x="5867521" y="5867521"/>
                </a:lnTo>
                <a:lnTo>
                  <a:pt x="0" y="58675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94488" y="-1713240"/>
            <a:ext cx="4788972" cy="4788972"/>
          </a:xfrm>
          <a:custGeom>
            <a:avLst/>
            <a:gdLst/>
            <a:ahLst/>
            <a:cxnLst/>
            <a:rect r="r" b="b" t="t" l="l"/>
            <a:pathLst>
              <a:path h="4788972" w="4788972">
                <a:moveTo>
                  <a:pt x="0" y="0"/>
                </a:moveTo>
                <a:lnTo>
                  <a:pt x="4788971" y="0"/>
                </a:lnTo>
                <a:lnTo>
                  <a:pt x="4788971" y="4788972"/>
                </a:lnTo>
                <a:lnTo>
                  <a:pt x="0" y="47889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4704516" y="6649153"/>
            <a:ext cx="10128041" cy="1303788"/>
          </a:xfrm>
          <a:prstGeom prst="rect">
            <a:avLst/>
          </a:prstGeom>
        </p:spPr>
        <p:txBody>
          <a:bodyPr anchor="t" rtlCol="false" tIns="0" lIns="0" bIns="0" rIns="0">
            <a:spAutoFit/>
          </a:bodyPr>
          <a:lstStyle/>
          <a:p>
            <a:pPr algn="ctr" marL="0" indent="0" lvl="0">
              <a:lnSpc>
                <a:spcPts val="3518"/>
              </a:lnSpc>
              <a:spcBef>
                <a:spcPct val="0"/>
              </a:spcBef>
            </a:pPr>
            <a:r>
              <a:rPr lang="en-US" sz="2549" spc="249">
                <a:solidFill>
                  <a:srgbClr val="01308A"/>
                </a:solidFill>
                <a:latin typeface="DM Sans"/>
              </a:rPr>
              <a:t>In this section we willgo over the findings obtained from the analysis, as well as a comparative analysis between Malaysia and New Zealand. </a:t>
            </a:r>
          </a:p>
        </p:txBody>
      </p:sp>
      <p:sp>
        <p:nvSpPr>
          <p:cNvPr name="TextBox 6" id="6"/>
          <p:cNvSpPr txBox="true"/>
          <p:nvPr/>
        </p:nvSpPr>
        <p:spPr>
          <a:xfrm rot="0">
            <a:off x="4352122" y="981075"/>
            <a:ext cx="10128041" cy="585604"/>
          </a:xfrm>
          <a:prstGeom prst="rect">
            <a:avLst/>
          </a:prstGeom>
        </p:spPr>
        <p:txBody>
          <a:bodyPr anchor="t" rtlCol="false" tIns="0" lIns="0" bIns="0" rIns="0">
            <a:spAutoFit/>
          </a:bodyPr>
          <a:lstStyle/>
          <a:p>
            <a:pPr algn="ctr" marL="0" indent="0" lvl="0">
              <a:lnSpc>
                <a:spcPts val="4898"/>
              </a:lnSpc>
              <a:spcBef>
                <a:spcPct val="0"/>
              </a:spcBef>
            </a:pPr>
            <a:r>
              <a:rPr lang="en-US" sz="3549" spc="347">
                <a:solidFill>
                  <a:srgbClr val="01308A"/>
                </a:solidFill>
                <a:latin typeface="DM Sans Bold"/>
              </a:rPr>
              <a:t>SECTION 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799758" y="3183546"/>
            <a:ext cx="3067392" cy="4164463"/>
          </a:xfrm>
          <a:prstGeom prst="rect">
            <a:avLst/>
          </a:prstGeom>
          <a:solidFill>
            <a:srgbClr val="86EAE9">
              <a:alpha val="19608"/>
            </a:srgbClr>
          </a:solidFill>
        </p:spPr>
      </p:sp>
      <p:sp>
        <p:nvSpPr>
          <p:cNvPr name="AutoShape 3" id="3"/>
          <p:cNvSpPr/>
          <p:nvPr/>
        </p:nvSpPr>
        <p:spPr>
          <a:xfrm rot="0">
            <a:off x="4057308" y="3166586"/>
            <a:ext cx="2534060" cy="4198382"/>
          </a:xfrm>
          <a:prstGeom prst="rect">
            <a:avLst/>
          </a:prstGeom>
          <a:solidFill>
            <a:srgbClr val="13538A">
              <a:alpha val="19608"/>
            </a:srgbClr>
          </a:solidFill>
        </p:spPr>
      </p:sp>
      <p:sp>
        <p:nvSpPr>
          <p:cNvPr name="AutoShape 4" id="4"/>
          <p:cNvSpPr/>
          <p:nvPr/>
        </p:nvSpPr>
        <p:spPr>
          <a:xfrm rot="0">
            <a:off x="6781527" y="3183546"/>
            <a:ext cx="2534060" cy="4147503"/>
          </a:xfrm>
          <a:prstGeom prst="rect">
            <a:avLst/>
          </a:prstGeom>
          <a:solidFill>
            <a:srgbClr val="2C92D5">
              <a:alpha val="19608"/>
            </a:srgbClr>
          </a:solidFill>
        </p:spPr>
      </p:sp>
      <p:sp>
        <p:nvSpPr>
          <p:cNvPr name="AutoShape 5" id="5"/>
          <p:cNvSpPr/>
          <p:nvPr/>
        </p:nvSpPr>
        <p:spPr>
          <a:xfrm rot="0">
            <a:off x="9497228" y="3213774"/>
            <a:ext cx="2534060" cy="4117275"/>
          </a:xfrm>
          <a:prstGeom prst="rect">
            <a:avLst/>
          </a:prstGeom>
          <a:solidFill>
            <a:srgbClr val="37C9EF">
              <a:alpha val="19608"/>
            </a:srgbClr>
          </a:solidFill>
        </p:spPr>
      </p:sp>
      <p:sp>
        <p:nvSpPr>
          <p:cNvPr name="AutoShape 6" id="6"/>
          <p:cNvSpPr/>
          <p:nvPr/>
        </p:nvSpPr>
        <p:spPr>
          <a:xfrm rot="0">
            <a:off x="12229963" y="3213774"/>
            <a:ext cx="2534060" cy="4117275"/>
          </a:xfrm>
          <a:prstGeom prst="rect">
            <a:avLst/>
          </a:prstGeom>
          <a:solidFill>
            <a:srgbClr val="3EDAD8">
              <a:alpha val="19608"/>
            </a:srgbClr>
          </a:solidFill>
        </p:spPr>
      </p:sp>
      <p:sp>
        <p:nvSpPr>
          <p:cNvPr name="AutoShape 7" id="7"/>
          <p:cNvSpPr/>
          <p:nvPr/>
        </p:nvSpPr>
        <p:spPr>
          <a:xfrm rot="0">
            <a:off x="14954182" y="3166586"/>
            <a:ext cx="2534060" cy="4198382"/>
          </a:xfrm>
          <a:prstGeom prst="rect">
            <a:avLst/>
          </a:prstGeom>
          <a:solidFill>
            <a:srgbClr val="86EAE9">
              <a:alpha val="19608"/>
            </a:srgbClr>
          </a:solidFill>
        </p:spPr>
      </p:sp>
      <p:sp>
        <p:nvSpPr>
          <p:cNvPr name="AutoShape 8" id="8"/>
          <p:cNvSpPr/>
          <p:nvPr/>
        </p:nvSpPr>
        <p:spPr>
          <a:xfrm rot="0">
            <a:off x="799758" y="9441313"/>
            <a:ext cx="16688484" cy="33919"/>
          </a:xfrm>
          <a:prstGeom prst="rect">
            <a:avLst/>
          </a:prstGeom>
          <a:solidFill>
            <a:srgbClr val="FFFFFF"/>
          </a:solidFill>
        </p:spPr>
      </p:sp>
      <p:sp>
        <p:nvSpPr>
          <p:cNvPr name="AutoShape 9" id="9"/>
          <p:cNvSpPr/>
          <p:nvPr/>
        </p:nvSpPr>
        <p:spPr>
          <a:xfrm rot="0">
            <a:off x="799758" y="5262086"/>
            <a:ext cx="16688484" cy="33919"/>
          </a:xfrm>
          <a:prstGeom prst="rect">
            <a:avLst/>
          </a:prstGeom>
          <a:solidFill>
            <a:srgbClr val="FFFFFF"/>
          </a:solidFill>
        </p:spPr>
      </p:sp>
      <p:sp>
        <p:nvSpPr>
          <p:cNvPr name="AutoShape 10" id="10"/>
          <p:cNvSpPr/>
          <p:nvPr/>
        </p:nvSpPr>
        <p:spPr>
          <a:xfrm rot="0">
            <a:off x="799758" y="7331049"/>
            <a:ext cx="16688484" cy="33919"/>
          </a:xfrm>
          <a:prstGeom prst="rect">
            <a:avLst/>
          </a:prstGeom>
          <a:solidFill>
            <a:srgbClr val="FFFFFF"/>
          </a:solidFill>
        </p:spPr>
      </p:sp>
      <p:sp>
        <p:nvSpPr>
          <p:cNvPr name="AutoShape 11" id="11"/>
          <p:cNvSpPr/>
          <p:nvPr/>
        </p:nvSpPr>
        <p:spPr>
          <a:xfrm rot="0">
            <a:off x="799758" y="6317218"/>
            <a:ext cx="16688484" cy="33919"/>
          </a:xfrm>
          <a:prstGeom prst="rect">
            <a:avLst/>
          </a:prstGeom>
          <a:solidFill>
            <a:srgbClr val="FFFFFF"/>
          </a:solidFill>
        </p:spPr>
      </p:sp>
      <p:sp>
        <p:nvSpPr>
          <p:cNvPr name="AutoShape 12" id="12"/>
          <p:cNvSpPr/>
          <p:nvPr/>
        </p:nvSpPr>
        <p:spPr>
          <a:xfrm rot="0">
            <a:off x="799758" y="8427482"/>
            <a:ext cx="16688484" cy="33919"/>
          </a:xfrm>
          <a:prstGeom prst="rect">
            <a:avLst/>
          </a:prstGeom>
          <a:solidFill>
            <a:srgbClr val="FFFFFF"/>
          </a:solidFill>
        </p:spPr>
      </p:sp>
      <p:sp>
        <p:nvSpPr>
          <p:cNvPr name="Freeform 13" id="13"/>
          <p:cNvSpPr/>
          <p:nvPr/>
        </p:nvSpPr>
        <p:spPr>
          <a:xfrm flipH="false" flipV="false" rot="0">
            <a:off x="12726476" y="2404586"/>
            <a:ext cx="1524000" cy="1524000"/>
          </a:xfrm>
          <a:custGeom>
            <a:avLst/>
            <a:gdLst/>
            <a:ahLst/>
            <a:cxnLst/>
            <a:rect r="r" b="b" t="t" l="l"/>
            <a:pathLst>
              <a:path h="1524000" w="1524000">
                <a:moveTo>
                  <a:pt x="0" y="0"/>
                </a:moveTo>
                <a:lnTo>
                  <a:pt x="1524000" y="0"/>
                </a:lnTo>
                <a:lnTo>
                  <a:pt x="1524000" y="1524000"/>
                </a:lnTo>
                <a:lnTo>
                  <a:pt x="0" y="1524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7278040" y="2404586"/>
            <a:ext cx="1524000" cy="1524000"/>
          </a:xfrm>
          <a:custGeom>
            <a:avLst/>
            <a:gdLst/>
            <a:ahLst/>
            <a:cxnLst/>
            <a:rect r="r" b="b" t="t" l="l"/>
            <a:pathLst>
              <a:path h="1524000" w="1524000">
                <a:moveTo>
                  <a:pt x="0" y="0"/>
                </a:moveTo>
                <a:lnTo>
                  <a:pt x="1524000" y="0"/>
                </a:lnTo>
                <a:lnTo>
                  <a:pt x="1524000" y="1524000"/>
                </a:lnTo>
                <a:lnTo>
                  <a:pt x="0" y="15240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4570855" y="2404586"/>
            <a:ext cx="1524000" cy="1524000"/>
          </a:xfrm>
          <a:custGeom>
            <a:avLst/>
            <a:gdLst/>
            <a:ahLst/>
            <a:cxnLst/>
            <a:rect r="r" b="b" t="t" l="l"/>
            <a:pathLst>
              <a:path h="1524000" w="1524000">
                <a:moveTo>
                  <a:pt x="0" y="0"/>
                </a:moveTo>
                <a:lnTo>
                  <a:pt x="1524000" y="0"/>
                </a:lnTo>
                <a:lnTo>
                  <a:pt x="1524000" y="1524000"/>
                </a:lnTo>
                <a:lnTo>
                  <a:pt x="0" y="15240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10002258" y="2404586"/>
            <a:ext cx="1524000" cy="1524000"/>
          </a:xfrm>
          <a:custGeom>
            <a:avLst/>
            <a:gdLst/>
            <a:ahLst/>
            <a:cxnLst/>
            <a:rect r="r" b="b" t="t" l="l"/>
            <a:pathLst>
              <a:path h="1524000" w="1524000">
                <a:moveTo>
                  <a:pt x="0" y="0"/>
                </a:moveTo>
                <a:lnTo>
                  <a:pt x="1524000" y="0"/>
                </a:lnTo>
                <a:lnTo>
                  <a:pt x="1524000" y="1524000"/>
                </a:lnTo>
                <a:lnTo>
                  <a:pt x="0" y="15240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0">
            <a:off x="15450695" y="2404586"/>
            <a:ext cx="1524000" cy="1524000"/>
          </a:xfrm>
          <a:custGeom>
            <a:avLst/>
            <a:gdLst/>
            <a:ahLst/>
            <a:cxnLst/>
            <a:rect r="r" b="b" t="t" l="l"/>
            <a:pathLst>
              <a:path h="1524000" w="1524000">
                <a:moveTo>
                  <a:pt x="0" y="0"/>
                </a:moveTo>
                <a:lnTo>
                  <a:pt x="1524000" y="0"/>
                </a:lnTo>
                <a:lnTo>
                  <a:pt x="1524000" y="1524000"/>
                </a:lnTo>
                <a:lnTo>
                  <a:pt x="0" y="15240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8" id="18"/>
          <p:cNvSpPr/>
          <p:nvPr/>
        </p:nvSpPr>
        <p:spPr>
          <a:xfrm flipH="false" flipV="false" rot="0">
            <a:off x="5037980" y="2784575"/>
            <a:ext cx="797375" cy="674565"/>
          </a:xfrm>
          <a:custGeom>
            <a:avLst/>
            <a:gdLst/>
            <a:ahLst/>
            <a:cxnLst/>
            <a:rect r="r" b="b" t="t" l="l"/>
            <a:pathLst>
              <a:path h="674565" w="797375">
                <a:moveTo>
                  <a:pt x="0" y="0"/>
                </a:moveTo>
                <a:lnTo>
                  <a:pt x="797375" y="0"/>
                </a:lnTo>
                <a:lnTo>
                  <a:pt x="797375" y="674565"/>
                </a:lnTo>
                <a:lnTo>
                  <a:pt x="0" y="674565"/>
                </a:lnTo>
                <a:lnTo>
                  <a:pt x="0" y="0"/>
                </a:lnTo>
                <a:close/>
              </a:path>
            </a:pathLst>
          </a:custGeom>
          <a:blipFill>
            <a:blip r:embed="rId13">
              <a:extLst>
                <a:ext uri="{96DAC541-7B7A-43D3-8B79-37D633B846F1}">
                  <asvg:svgBlip xmlns:asvg="http://schemas.microsoft.com/office/drawing/2016/SVG/main" r:embed="rId14"/>
                </a:ext>
              </a:extLst>
            </a:blip>
            <a:stretch>
              <a:fillRect l="-661941" t="-274406" r="-155468" b="-208476"/>
            </a:stretch>
          </a:blipFill>
        </p:spPr>
      </p:sp>
      <p:sp>
        <p:nvSpPr>
          <p:cNvPr name="Freeform 19" id="19"/>
          <p:cNvSpPr/>
          <p:nvPr/>
        </p:nvSpPr>
        <p:spPr>
          <a:xfrm flipH="false" flipV="false" rot="0">
            <a:off x="7596165" y="2669133"/>
            <a:ext cx="905449" cy="905449"/>
          </a:xfrm>
          <a:custGeom>
            <a:avLst/>
            <a:gdLst/>
            <a:ahLst/>
            <a:cxnLst/>
            <a:rect r="r" b="b" t="t" l="l"/>
            <a:pathLst>
              <a:path h="905449" w="905449">
                <a:moveTo>
                  <a:pt x="0" y="0"/>
                </a:moveTo>
                <a:lnTo>
                  <a:pt x="905449" y="0"/>
                </a:lnTo>
                <a:lnTo>
                  <a:pt x="905449" y="905449"/>
                </a:lnTo>
                <a:lnTo>
                  <a:pt x="0" y="90544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0" id="20"/>
          <p:cNvSpPr/>
          <p:nvPr/>
        </p:nvSpPr>
        <p:spPr>
          <a:xfrm flipH="false" flipV="false" rot="0">
            <a:off x="10235480" y="2669133"/>
            <a:ext cx="1057556" cy="865874"/>
          </a:xfrm>
          <a:custGeom>
            <a:avLst/>
            <a:gdLst/>
            <a:ahLst/>
            <a:cxnLst/>
            <a:rect r="r" b="b" t="t" l="l"/>
            <a:pathLst>
              <a:path h="865874" w="1057556">
                <a:moveTo>
                  <a:pt x="0" y="0"/>
                </a:moveTo>
                <a:lnTo>
                  <a:pt x="1057556" y="0"/>
                </a:lnTo>
                <a:lnTo>
                  <a:pt x="1057556" y="865874"/>
                </a:lnTo>
                <a:lnTo>
                  <a:pt x="0" y="86587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1" id="21"/>
          <p:cNvSpPr/>
          <p:nvPr/>
        </p:nvSpPr>
        <p:spPr>
          <a:xfrm flipH="false" flipV="false" rot="0">
            <a:off x="13078471" y="2669133"/>
            <a:ext cx="859353" cy="905449"/>
          </a:xfrm>
          <a:custGeom>
            <a:avLst/>
            <a:gdLst/>
            <a:ahLst/>
            <a:cxnLst/>
            <a:rect r="r" b="b" t="t" l="l"/>
            <a:pathLst>
              <a:path h="905449" w="859353">
                <a:moveTo>
                  <a:pt x="0" y="0"/>
                </a:moveTo>
                <a:lnTo>
                  <a:pt x="859353" y="0"/>
                </a:lnTo>
                <a:lnTo>
                  <a:pt x="859353" y="905449"/>
                </a:lnTo>
                <a:lnTo>
                  <a:pt x="0" y="905449"/>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2" id="22"/>
          <p:cNvSpPr/>
          <p:nvPr/>
        </p:nvSpPr>
        <p:spPr>
          <a:xfrm flipH="false" flipV="false" rot="0">
            <a:off x="15764148" y="2706666"/>
            <a:ext cx="953759" cy="953759"/>
          </a:xfrm>
          <a:custGeom>
            <a:avLst/>
            <a:gdLst/>
            <a:ahLst/>
            <a:cxnLst/>
            <a:rect r="r" b="b" t="t" l="l"/>
            <a:pathLst>
              <a:path h="953759" w="953759">
                <a:moveTo>
                  <a:pt x="0" y="0"/>
                </a:moveTo>
                <a:lnTo>
                  <a:pt x="953759" y="0"/>
                </a:lnTo>
                <a:lnTo>
                  <a:pt x="953759" y="953759"/>
                </a:lnTo>
                <a:lnTo>
                  <a:pt x="0" y="953759"/>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23" id="23"/>
          <p:cNvSpPr txBox="true"/>
          <p:nvPr/>
        </p:nvSpPr>
        <p:spPr>
          <a:xfrm rot="0">
            <a:off x="15076378" y="4606902"/>
            <a:ext cx="2289668" cy="361950"/>
          </a:xfrm>
          <a:prstGeom prst="rect">
            <a:avLst/>
          </a:prstGeom>
        </p:spPr>
        <p:txBody>
          <a:bodyPr anchor="t" rtlCol="false" tIns="0" lIns="0" bIns="0" rIns="0">
            <a:spAutoFit/>
          </a:bodyPr>
          <a:lstStyle/>
          <a:p>
            <a:pPr algn="ctr">
              <a:lnSpc>
                <a:spcPts val="2879"/>
              </a:lnSpc>
            </a:pPr>
            <a:r>
              <a:rPr lang="en-US" sz="2400" spc="240">
                <a:solidFill>
                  <a:srgbClr val="191919"/>
                </a:solidFill>
                <a:latin typeface="Aileron Bold"/>
              </a:rPr>
              <a:t>VISA OPTION</a:t>
            </a:r>
          </a:p>
        </p:txBody>
      </p:sp>
      <p:sp>
        <p:nvSpPr>
          <p:cNvPr name="TextBox 24" id="24"/>
          <p:cNvSpPr txBox="true"/>
          <p:nvPr/>
        </p:nvSpPr>
        <p:spPr>
          <a:xfrm rot="0">
            <a:off x="1011860" y="5599271"/>
            <a:ext cx="2643188" cy="344805"/>
          </a:xfrm>
          <a:prstGeom prst="rect">
            <a:avLst/>
          </a:prstGeom>
        </p:spPr>
        <p:txBody>
          <a:bodyPr anchor="t" rtlCol="false" tIns="0" lIns="0" bIns="0" rIns="0">
            <a:spAutoFit/>
          </a:bodyPr>
          <a:lstStyle/>
          <a:p>
            <a:pPr algn="ctr">
              <a:lnSpc>
                <a:spcPts val="2730"/>
              </a:lnSpc>
            </a:pPr>
            <a:r>
              <a:rPr lang="en-US" sz="2100" spc="105">
                <a:solidFill>
                  <a:srgbClr val="191919"/>
                </a:solidFill>
                <a:latin typeface="Aileron"/>
              </a:rPr>
              <a:t>Malaysia</a:t>
            </a:r>
          </a:p>
        </p:txBody>
      </p:sp>
      <p:sp>
        <p:nvSpPr>
          <p:cNvPr name="TextBox 25" id="25"/>
          <p:cNvSpPr txBox="true"/>
          <p:nvPr/>
        </p:nvSpPr>
        <p:spPr>
          <a:xfrm rot="0">
            <a:off x="1011860" y="6647021"/>
            <a:ext cx="2643188" cy="344805"/>
          </a:xfrm>
          <a:prstGeom prst="rect">
            <a:avLst/>
          </a:prstGeom>
        </p:spPr>
        <p:txBody>
          <a:bodyPr anchor="t" rtlCol="false" tIns="0" lIns="0" bIns="0" rIns="0">
            <a:spAutoFit/>
          </a:bodyPr>
          <a:lstStyle/>
          <a:p>
            <a:pPr algn="ctr">
              <a:lnSpc>
                <a:spcPts val="2730"/>
              </a:lnSpc>
            </a:pPr>
            <a:r>
              <a:rPr lang="en-US" sz="2100" spc="105">
                <a:solidFill>
                  <a:srgbClr val="191919"/>
                </a:solidFill>
                <a:latin typeface="Aileron"/>
              </a:rPr>
              <a:t>New Zealand</a:t>
            </a:r>
          </a:p>
        </p:txBody>
      </p:sp>
      <p:sp>
        <p:nvSpPr>
          <p:cNvPr name="TextBox 26" id="26"/>
          <p:cNvSpPr txBox="true"/>
          <p:nvPr/>
        </p:nvSpPr>
        <p:spPr>
          <a:xfrm rot="0">
            <a:off x="1011860" y="4621190"/>
            <a:ext cx="2643188" cy="323850"/>
          </a:xfrm>
          <a:prstGeom prst="rect">
            <a:avLst/>
          </a:prstGeom>
        </p:spPr>
        <p:txBody>
          <a:bodyPr anchor="t" rtlCol="false" tIns="0" lIns="0" bIns="0" rIns="0">
            <a:spAutoFit/>
          </a:bodyPr>
          <a:lstStyle/>
          <a:p>
            <a:pPr algn="ctr">
              <a:lnSpc>
                <a:spcPts val="2520"/>
              </a:lnSpc>
            </a:pPr>
            <a:r>
              <a:rPr lang="en-US" sz="2100" spc="210">
                <a:solidFill>
                  <a:srgbClr val="191919"/>
                </a:solidFill>
                <a:latin typeface="Aileron Bold"/>
              </a:rPr>
              <a:t>COUNTRY</a:t>
            </a:r>
          </a:p>
        </p:txBody>
      </p:sp>
      <p:sp>
        <p:nvSpPr>
          <p:cNvPr name="TextBox 27" id="27"/>
          <p:cNvSpPr txBox="true"/>
          <p:nvPr/>
        </p:nvSpPr>
        <p:spPr>
          <a:xfrm rot="0">
            <a:off x="12352159" y="4425927"/>
            <a:ext cx="2289668" cy="723900"/>
          </a:xfrm>
          <a:prstGeom prst="rect">
            <a:avLst/>
          </a:prstGeom>
        </p:spPr>
        <p:txBody>
          <a:bodyPr anchor="t" rtlCol="false" tIns="0" lIns="0" bIns="0" rIns="0">
            <a:spAutoFit/>
          </a:bodyPr>
          <a:lstStyle/>
          <a:p>
            <a:pPr algn="ctr">
              <a:lnSpc>
                <a:spcPts val="2879"/>
              </a:lnSpc>
            </a:pPr>
            <a:r>
              <a:rPr lang="en-US" sz="2400" spc="240">
                <a:solidFill>
                  <a:srgbClr val="191919"/>
                </a:solidFill>
                <a:latin typeface="Aileron Bold"/>
              </a:rPr>
              <a:t>EMPLOYER GROWTH</a:t>
            </a:r>
          </a:p>
        </p:txBody>
      </p:sp>
      <p:sp>
        <p:nvSpPr>
          <p:cNvPr name="TextBox 28" id="28"/>
          <p:cNvSpPr txBox="true"/>
          <p:nvPr/>
        </p:nvSpPr>
        <p:spPr>
          <a:xfrm rot="0">
            <a:off x="9627941" y="4621190"/>
            <a:ext cx="2289668" cy="323850"/>
          </a:xfrm>
          <a:prstGeom prst="rect">
            <a:avLst/>
          </a:prstGeom>
        </p:spPr>
        <p:txBody>
          <a:bodyPr anchor="t" rtlCol="false" tIns="0" lIns="0" bIns="0" rIns="0">
            <a:spAutoFit/>
          </a:bodyPr>
          <a:lstStyle/>
          <a:p>
            <a:pPr algn="ctr">
              <a:lnSpc>
                <a:spcPts val="2520"/>
              </a:lnSpc>
            </a:pPr>
            <a:r>
              <a:rPr lang="en-US" sz="2100" spc="210">
                <a:solidFill>
                  <a:srgbClr val="191919"/>
                </a:solidFill>
                <a:latin typeface="Aileron Bold"/>
              </a:rPr>
              <a:t>EDUCATIONAL </a:t>
            </a:r>
          </a:p>
        </p:txBody>
      </p:sp>
      <p:sp>
        <p:nvSpPr>
          <p:cNvPr name="TextBox 29" id="29"/>
          <p:cNvSpPr txBox="true"/>
          <p:nvPr/>
        </p:nvSpPr>
        <p:spPr>
          <a:xfrm rot="0">
            <a:off x="6903723" y="4425927"/>
            <a:ext cx="2289668" cy="723900"/>
          </a:xfrm>
          <a:prstGeom prst="rect">
            <a:avLst/>
          </a:prstGeom>
        </p:spPr>
        <p:txBody>
          <a:bodyPr anchor="t" rtlCol="false" tIns="0" lIns="0" bIns="0" rIns="0">
            <a:spAutoFit/>
          </a:bodyPr>
          <a:lstStyle/>
          <a:p>
            <a:pPr algn="ctr">
              <a:lnSpc>
                <a:spcPts val="2879"/>
              </a:lnSpc>
            </a:pPr>
            <a:r>
              <a:rPr lang="en-US" sz="2400" spc="240">
                <a:solidFill>
                  <a:srgbClr val="191919"/>
                </a:solidFill>
                <a:latin typeface="Aileron Bold"/>
              </a:rPr>
              <a:t>SECTORAL DISPARITY</a:t>
            </a:r>
          </a:p>
        </p:txBody>
      </p:sp>
      <p:grpSp>
        <p:nvGrpSpPr>
          <p:cNvPr name="Group 30" id="30"/>
          <p:cNvGrpSpPr/>
          <p:nvPr/>
        </p:nvGrpSpPr>
        <p:grpSpPr>
          <a:xfrm rot="0">
            <a:off x="4096720" y="744220"/>
            <a:ext cx="10094560" cy="1126490"/>
            <a:chOff x="0" y="0"/>
            <a:chExt cx="13459413" cy="1501987"/>
          </a:xfrm>
        </p:grpSpPr>
        <p:sp>
          <p:nvSpPr>
            <p:cNvPr name="TextBox 31" id="31"/>
            <p:cNvSpPr txBox="true"/>
            <p:nvPr/>
          </p:nvSpPr>
          <p:spPr>
            <a:xfrm rot="0">
              <a:off x="0" y="-85725"/>
              <a:ext cx="13459413" cy="812165"/>
            </a:xfrm>
            <a:prstGeom prst="rect">
              <a:avLst/>
            </a:prstGeom>
          </p:spPr>
          <p:txBody>
            <a:bodyPr anchor="t" rtlCol="false" tIns="0" lIns="0" bIns="0" rIns="0">
              <a:spAutoFit/>
            </a:bodyPr>
            <a:lstStyle/>
            <a:p>
              <a:pPr algn="ctr">
                <a:lnSpc>
                  <a:spcPts val="4680"/>
                </a:lnSpc>
              </a:pPr>
              <a:r>
                <a:rPr lang="en-US" sz="3600" spc="107">
                  <a:solidFill>
                    <a:srgbClr val="191919"/>
                  </a:solidFill>
                  <a:latin typeface="Codec Pro Heavy"/>
                </a:rPr>
                <a:t>COMPARATIVE ANALYSIS</a:t>
              </a:r>
            </a:p>
          </p:txBody>
        </p:sp>
        <p:sp>
          <p:nvSpPr>
            <p:cNvPr name="TextBox 32" id="32"/>
            <p:cNvSpPr txBox="true"/>
            <p:nvPr/>
          </p:nvSpPr>
          <p:spPr>
            <a:xfrm rot="0">
              <a:off x="0" y="885190"/>
              <a:ext cx="13459413" cy="616797"/>
            </a:xfrm>
            <a:prstGeom prst="rect">
              <a:avLst/>
            </a:prstGeom>
          </p:spPr>
          <p:txBody>
            <a:bodyPr anchor="t" rtlCol="false" tIns="0" lIns="0" bIns="0" rIns="0">
              <a:spAutoFit/>
            </a:bodyPr>
            <a:lstStyle/>
            <a:p>
              <a:pPr algn="ctr">
                <a:lnSpc>
                  <a:spcPts val="3640"/>
                </a:lnSpc>
              </a:pPr>
              <a:r>
                <a:rPr lang="en-US" sz="2600" spc="130">
                  <a:solidFill>
                    <a:srgbClr val="191919"/>
                  </a:solidFill>
                  <a:latin typeface="Codec Pro"/>
                </a:rPr>
                <a:t>Malaysia vs New Zealand</a:t>
              </a:r>
              <a:r>
                <a:rPr lang="en-US" sz="2600" spc="130">
                  <a:solidFill>
                    <a:srgbClr val="191919"/>
                  </a:solidFill>
                  <a:latin typeface="Codec Pro"/>
                </a:rPr>
                <a:t> </a:t>
              </a:r>
            </a:p>
          </p:txBody>
        </p:sp>
      </p:grpSp>
      <p:sp>
        <p:nvSpPr>
          <p:cNvPr name="TextBox 33" id="33"/>
          <p:cNvSpPr txBox="true"/>
          <p:nvPr/>
        </p:nvSpPr>
        <p:spPr>
          <a:xfrm rot="0">
            <a:off x="4179504" y="4525940"/>
            <a:ext cx="2289668" cy="571500"/>
          </a:xfrm>
          <a:prstGeom prst="rect">
            <a:avLst/>
          </a:prstGeom>
        </p:spPr>
        <p:txBody>
          <a:bodyPr anchor="t" rtlCol="false" tIns="0" lIns="0" bIns="0" rIns="0">
            <a:spAutoFit/>
          </a:bodyPr>
          <a:lstStyle/>
          <a:p>
            <a:pPr algn="ctr">
              <a:lnSpc>
                <a:spcPts val="2280"/>
              </a:lnSpc>
            </a:pPr>
            <a:r>
              <a:rPr lang="en-US" sz="1900" spc="190">
                <a:solidFill>
                  <a:srgbClr val="191919"/>
                </a:solidFill>
                <a:latin typeface="Aileron Bold"/>
              </a:rPr>
              <a:t>GEOGRAPHICAL DISPARITY </a:t>
            </a:r>
          </a:p>
        </p:txBody>
      </p:sp>
      <p:sp>
        <p:nvSpPr>
          <p:cNvPr name="TextBox 34" id="34"/>
          <p:cNvSpPr txBox="true"/>
          <p:nvPr/>
        </p:nvSpPr>
        <p:spPr>
          <a:xfrm rot="0">
            <a:off x="4291833" y="5600805"/>
            <a:ext cx="2289668" cy="285750"/>
          </a:xfrm>
          <a:prstGeom prst="rect">
            <a:avLst/>
          </a:prstGeom>
        </p:spPr>
        <p:txBody>
          <a:bodyPr anchor="t" rtlCol="false" tIns="0" lIns="0" bIns="0" rIns="0">
            <a:spAutoFit/>
          </a:bodyPr>
          <a:lstStyle/>
          <a:p>
            <a:pPr algn="ctr">
              <a:lnSpc>
                <a:spcPts val="2280"/>
              </a:lnSpc>
            </a:pPr>
            <a:r>
              <a:rPr lang="en-US" sz="1900" spc="190">
                <a:solidFill>
                  <a:srgbClr val="191919"/>
                </a:solidFill>
                <a:latin typeface="Aileron Bold"/>
              </a:rPr>
              <a:t>IMBALANCED</a:t>
            </a:r>
          </a:p>
        </p:txBody>
      </p:sp>
      <p:sp>
        <p:nvSpPr>
          <p:cNvPr name="TextBox 35" id="35"/>
          <p:cNvSpPr txBox="true"/>
          <p:nvPr/>
        </p:nvSpPr>
        <p:spPr>
          <a:xfrm rot="0">
            <a:off x="4188021" y="6675596"/>
            <a:ext cx="2289668" cy="285750"/>
          </a:xfrm>
          <a:prstGeom prst="rect">
            <a:avLst/>
          </a:prstGeom>
        </p:spPr>
        <p:txBody>
          <a:bodyPr anchor="t" rtlCol="false" tIns="0" lIns="0" bIns="0" rIns="0">
            <a:spAutoFit/>
          </a:bodyPr>
          <a:lstStyle/>
          <a:p>
            <a:pPr algn="ctr">
              <a:lnSpc>
                <a:spcPts val="2280"/>
              </a:lnSpc>
            </a:pPr>
            <a:r>
              <a:rPr lang="en-US" sz="1900" spc="190">
                <a:solidFill>
                  <a:srgbClr val="191919"/>
                </a:solidFill>
                <a:latin typeface="Aileron Bold"/>
              </a:rPr>
              <a:t>BALANCED</a:t>
            </a:r>
          </a:p>
        </p:txBody>
      </p:sp>
      <p:sp>
        <p:nvSpPr>
          <p:cNvPr name="TextBox 36" id="36"/>
          <p:cNvSpPr txBox="true"/>
          <p:nvPr/>
        </p:nvSpPr>
        <p:spPr>
          <a:xfrm rot="0">
            <a:off x="6854332" y="5538311"/>
            <a:ext cx="2289668" cy="485775"/>
          </a:xfrm>
          <a:prstGeom prst="rect">
            <a:avLst/>
          </a:prstGeom>
        </p:spPr>
        <p:txBody>
          <a:bodyPr anchor="t" rtlCol="false" tIns="0" lIns="0" bIns="0" rIns="0">
            <a:spAutoFit/>
          </a:bodyPr>
          <a:lstStyle/>
          <a:p>
            <a:pPr algn="ctr">
              <a:lnSpc>
                <a:spcPts val="1920"/>
              </a:lnSpc>
            </a:pPr>
            <a:r>
              <a:rPr lang="en-US" sz="1600" spc="160">
                <a:solidFill>
                  <a:srgbClr val="191919"/>
                </a:solidFill>
                <a:latin typeface="Aileron Bold"/>
              </a:rPr>
              <a:t>LOW-LEVEL JOB IS MORE ON DEMAND </a:t>
            </a:r>
          </a:p>
        </p:txBody>
      </p:sp>
      <p:sp>
        <p:nvSpPr>
          <p:cNvPr name="TextBox 37" id="37"/>
          <p:cNvSpPr txBox="true"/>
          <p:nvPr/>
        </p:nvSpPr>
        <p:spPr>
          <a:xfrm rot="0">
            <a:off x="6904056" y="6451954"/>
            <a:ext cx="2289668" cy="838200"/>
          </a:xfrm>
          <a:prstGeom prst="rect">
            <a:avLst/>
          </a:prstGeom>
        </p:spPr>
        <p:txBody>
          <a:bodyPr anchor="t" rtlCol="false" tIns="0" lIns="0" bIns="0" rIns="0">
            <a:spAutoFit/>
          </a:bodyPr>
          <a:lstStyle/>
          <a:p>
            <a:pPr algn="ctr">
              <a:lnSpc>
                <a:spcPts val="1680"/>
              </a:lnSpc>
            </a:pPr>
            <a:r>
              <a:rPr lang="en-US" sz="1400" spc="140">
                <a:solidFill>
                  <a:srgbClr val="191919"/>
                </a:solidFill>
                <a:latin typeface="Aileron Bold"/>
              </a:rPr>
              <a:t>JOB IS SPREAD EVENLY THROUGHOUTS SECTORS </a:t>
            </a:r>
          </a:p>
        </p:txBody>
      </p:sp>
      <p:sp>
        <p:nvSpPr>
          <p:cNvPr name="TextBox 38" id="38"/>
          <p:cNvSpPr txBox="true"/>
          <p:nvPr/>
        </p:nvSpPr>
        <p:spPr>
          <a:xfrm rot="0">
            <a:off x="9627941" y="5433536"/>
            <a:ext cx="2289668" cy="695325"/>
          </a:xfrm>
          <a:prstGeom prst="rect">
            <a:avLst/>
          </a:prstGeom>
        </p:spPr>
        <p:txBody>
          <a:bodyPr anchor="t" rtlCol="false" tIns="0" lIns="0" bIns="0" rIns="0">
            <a:spAutoFit/>
          </a:bodyPr>
          <a:lstStyle/>
          <a:p>
            <a:pPr algn="ctr">
              <a:lnSpc>
                <a:spcPts val="1800"/>
              </a:lnSpc>
            </a:pPr>
            <a:r>
              <a:rPr lang="en-US" sz="1500" spc="150">
                <a:solidFill>
                  <a:srgbClr val="191919"/>
                </a:solidFill>
                <a:latin typeface="Aileron Bold"/>
              </a:rPr>
              <a:t>SPM QUALIFICATION IS HEAVILY ON DEMAND</a:t>
            </a:r>
          </a:p>
        </p:txBody>
      </p:sp>
      <p:sp>
        <p:nvSpPr>
          <p:cNvPr name="TextBox 39" id="39"/>
          <p:cNvSpPr txBox="true"/>
          <p:nvPr/>
        </p:nvSpPr>
        <p:spPr>
          <a:xfrm rot="0">
            <a:off x="9749795" y="6646412"/>
            <a:ext cx="2289668" cy="466725"/>
          </a:xfrm>
          <a:prstGeom prst="rect">
            <a:avLst/>
          </a:prstGeom>
        </p:spPr>
        <p:txBody>
          <a:bodyPr anchor="t" rtlCol="false" tIns="0" lIns="0" bIns="0" rIns="0">
            <a:spAutoFit/>
          </a:bodyPr>
          <a:lstStyle/>
          <a:p>
            <a:pPr algn="ctr">
              <a:lnSpc>
                <a:spcPts val="1800"/>
              </a:lnSpc>
            </a:pPr>
            <a:r>
              <a:rPr lang="en-US" sz="1500" spc="150">
                <a:solidFill>
                  <a:srgbClr val="191919"/>
                </a:solidFill>
                <a:latin typeface="Aileron Bold"/>
              </a:rPr>
              <a:t>DEGREE IS MORE ON DEMAND</a:t>
            </a:r>
          </a:p>
        </p:txBody>
      </p:sp>
      <p:sp>
        <p:nvSpPr>
          <p:cNvPr name="TextBox 40" id="40"/>
          <p:cNvSpPr txBox="true"/>
          <p:nvPr/>
        </p:nvSpPr>
        <p:spPr>
          <a:xfrm rot="0">
            <a:off x="12307513" y="5568487"/>
            <a:ext cx="2289668" cy="466725"/>
          </a:xfrm>
          <a:prstGeom prst="rect">
            <a:avLst/>
          </a:prstGeom>
        </p:spPr>
        <p:txBody>
          <a:bodyPr anchor="t" rtlCol="false" tIns="0" lIns="0" bIns="0" rIns="0">
            <a:spAutoFit/>
          </a:bodyPr>
          <a:lstStyle/>
          <a:p>
            <a:pPr algn="ctr">
              <a:lnSpc>
                <a:spcPts val="1800"/>
              </a:lnSpc>
            </a:pPr>
            <a:r>
              <a:rPr lang="en-US" sz="1500" spc="150">
                <a:solidFill>
                  <a:srgbClr val="191919"/>
                </a:solidFill>
                <a:latin typeface="Aileron Bold"/>
              </a:rPr>
              <a:t>LOWER BUSINESS GROWTH</a:t>
            </a:r>
          </a:p>
        </p:txBody>
      </p:sp>
      <p:sp>
        <p:nvSpPr>
          <p:cNvPr name="TextBox 41" id="41"/>
          <p:cNvSpPr txBox="true"/>
          <p:nvPr/>
        </p:nvSpPr>
        <p:spPr>
          <a:xfrm rot="0">
            <a:off x="12363313" y="6666071"/>
            <a:ext cx="2289668" cy="466725"/>
          </a:xfrm>
          <a:prstGeom prst="rect">
            <a:avLst/>
          </a:prstGeom>
        </p:spPr>
        <p:txBody>
          <a:bodyPr anchor="t" rtlCol="false" tIns="0" lIns="0" bIns="0" rIns="0">
            <a:spAutoFit/>
          </a:bodyPr>
          <a:lstStyle/>
          <a:p>
            <a:pPr algn="ctr">
              <a:lnSpc>
                <a:spcPts val="1800"/>
              </a:lnSpc>
            </a:pPr>
            <a:r>
              <a:rPr lang="en-US" sz="1500" spc="150">
                <a:solidFill>
                  <a:srgbClr val="191919"/>
                </a:solidFill>
                <a:latin typeface="Aileron Bold"/>
              </a:rPr>
              <a:t>CONSTAND ECONOMIC GROWTH</a:t>
            </a:r>
          </a:p>
        </p:txBody>
      </p:sp>
      <p:sp>
        <p:nvSpPr>
          <p:cNvPr name="TextBox 42" id="42"/>
          <p:cNvSpPr txBox="true"/>
          <p:nvPr/>
        </p:nvSpPr>
        <p:spPr>
          <a:xfrm rot="0">
            <a:off x="15154548" y="5848455"/>
            <a:ext cx="2289668" cy="238125"/>
          </a:xfrm>
          <a:prstGeom prst="rect">
            <a:avLst/>
          </a:prstGeom>
        </p:spPr>
        <p:txBody>
          <a:bodyPr anchor="t" rtlCol="false" tIns="0" lIns="0" bIns="0" rIns="0">
            <a:spAutoFit/>
          </a:bodyPr>
          <a:lstStyle/>
          <a:p>
            <a:pPr algn="ctr">
              <a:lnSpc>
                <a:spcPts val="1800"/>
              </a:lnSpc>
            </a:pPr>
            <a:r>
              <a:rPr lang="en-US" sz="1500" spc="150">
                <a:solidFill>
                  <a:srgbClr val="191919"/>
                </a:solidFill>
                <a:latin typeface="Aileron Bold"/>
              </a:rPr>
              <a:t>2 OPTIONS</a:t>
            </a:r>
          </a:p>
        </p:txBody>
      </p:sp>
      <p:sp>
        <p:nvSpPr>
          <p:cNvPr name="TextBox 43" id="43"/>
          <p:cNvSpPr txBox="true"/>
          <p:nvPr/>
        </p:nvSpPr>
        <p:spPr>
          <a:xfrm rot="0">
            <a:off x="15297423" y="6694646"/>
            <a:ext cx="2289668" cy="238125"/>
          </a:xfrm>
          <a:prstGeom prst="rect">
            <a:avLst/>
          </a:prstGeom>
        </p:spPr>
        <p:txBody>
          <a:bodyPr anchor="t" rtlCol="false" tIns="0" lIns="0" bIns="0" rIns="0">
            <a:spAutoFit/>
          </a:bodyPr>
          <a:lstStyle/>
          <a:p>
            <a:pPr algn="ctr">
              <a:lnSpc>
                <a:spcPts val="1800"/>
              </a:lnSpc>
            </a:pPr>
            <a:r>
              <a:rPr lang="en-US" sz="1500" spc="150">
                <a:solidFill>
                  <a:srgbClr val="191919"/>
                </a:solidFill>
                <a:latin typeface="Aileron Bold"/>
              </a:rPr>
              <a:t>5 OPTIONS</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FEFFFF"/>
        </a:solidFill>
      </p:bgPr>
    </p:bg>
    <p:spTree>
      <p:nvGrpSpPr>
        <p:cNvPr id="1" name=""/>
        <p:cNvGrpSpPr/>
        <p:nvPr/>
      </p:nvGrpSpPr>
      <p:grpSpPr>
        <a:xfrm>
          <a:off x="0" y="0"/>
          <a:ext cx="0" cy="0"/>
          <a:chOff x="0" y="0"/>
          <a:chExt cx="0" cy="0"/>
        </a:xfrm>
      </p:grpSpPr>
      <p:sp>
        <p:nvSpPr>
          <p:cNvPr name="TextBox 2" id="2"/>
          <p:cNvSpPr txBox="true"/>
          <p:nvPr/>
        </p:nvSpPr>
        <p:spPr>
          <a:xfrm rot="0">
            <a:off x="1123950" y="1162050"/>
            <a:ext cx="16040100" cy="1392218"/>
          </a:xfrm>
          <a:prstGeom prst="rect">
            <a:avLst/>
          </a:prstGeom>
        </p:spPr>
        <p:txBody>
          <a:bodyPr anchor="t" rtlCol="false" tIns="0" lIns="0" bIns="0" rIns="0">
            <a:spAutoFit/>
          </a:bodyPr>
          <a:lstStyle/>
          <a:p>
            <a:pPr algn="ctr" marL="0" indent="0" lvl="1">
              <a:lnSpc>
                <a:spcPts val="9037"/>
              </a:lnSpc>
            </a:pPr>
            <a:r>
              <a:rPr lang="en-US" sz="10041" spc="-461">
                <a:solidFill>
                  <a:srgbClr val="01308A"/>
                </a:solidFill>
                <a:latin typeface="Codec Pro"/>
              </a:rPr>
              <a:t>Summary</a:t>
            </a:r>
          </a:p>
        </p:txBody>
      </p:sp>
      <p:grpSp>
        <p:nvGrpSpPr>
          <p:cNvPr name="Group 3" id="3"/>
          <p:cNvGrpSpPr/>
          <p:nvPr/>
        </p:nvGrpSpPr>
        <p:grpSpPr>
          <a:xfrm rot="0">
            <a:off x="9247395" y="2958361"/>
            <a:ext cx="7591614" cy="5841351"/>
            <a:chOff x="0" y="0"/>
            <a:chExt cx="1692586" cy="1302357"/>
          </a:xfrm>
        </p:grpSpPr>
        <p:sp>
          <p:nvSpPr>
            <p:cNvPr name="Freeform 4" id="4"/>
            <p:cNvSpPr/>
            <p:nvPr/>
          </p:nvSpPr>
          <p:spPr>
            <a:xfrm flipH="false" flipV="false" rot="0">
              <a:off x="0" y="0"/>
              <a:ext cx="1692586" cy="1302357"/>
            </a:xfrm>
            <a:custGeom>
              <a:avLst/>
              <a:gdLst/>
              <a:ahLst/>
              <a:cxnLst/>
              <a:rect r="r" b="b" t="t" l="l"/>
              <a:pathLst>
                <a:path h="1302357" w="1692586">
                  <a:moveTo>
                    <a:pt x="8158" y="0"/>
                  </a:moveTo>
                  <a:lnTo>
                    <a:pt x="1684428" y="0"/>
                  </a:lnTo>
                  <a:cubicBezTo>
                    <a:pt x="1688933" y="0"/>
                    <a:pt x="1692586" y="3653"/>
                    <a:pt x="1692586" y="8158"/>
                  </a:cubicBezTo>
                  <a:lnTo>
                    <a:pt x="1692586" y="1294198"/>
                  </a:lnTo>
                  <a:cubicBezTo>
                    <a:pt x="1692586" y="1298704"/>
                    <a:pt x="1688933" y="1302357"/>
                    <a:pt x="1684428" y="1302357"/>
                  </a:cubicBezTo>
                  <a:lnTo>
                    <a:pt x="8158" y="1302357"/>
                  </a:lnTo>
                  <a:cubicBezTo>
                    <a:pt x="3653" y="1302357"/>
                    <a:pt x="0" y="1298704"/>
                    <a:pt x="0" y="1294198"/>
                  </a:cubicBezTo>
                  <a:lnTo>
                    <a:pt x="0" y="8158"/>
                  </a:lnTo>
                  <a:cubicBezTo>
                    <a:pt x="0" y="3653"/>
                    <a:pt x="3653" y="0"/>
                    <a:pt x="8158" y="0"/>
                  </a:cubicBezTo>
                  <a:close/>
                </a:path>
              </a:pathLst>
            </a:custGeom>
            <a:solidFill>
              <a:srgbClr val="A9DFD0"/>
            </a:solidFill>
          </p:spPr>
        </p:sp>
        <p:sp>
          <p:nvSpPr>
            <p:cNvPr name="TextBox 5" id="5"/>
            <p:cNvSpPr txBox="true"/>
            <p:nvPr/>
          </p:nvSpPr>
          <p:spPr>
            <a:xfrm>
              <a:off x="0" y="-38100"/>
              <a:ext cx="1692586" cy="1340457"/>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028700" y="2958361"/>
            <a:ext cx="8011905" cy="5841351"/>
            <a:chOff x="0" y="0"/>
            <a:chExt cx="1786292" cy="1302357"/>
          </a:xfrm>
        </p:grpSpPr>
        <p:sp>
          <p:nvSpPr>
            <p:cNvPr name="Freeform 7" id="7"/>
            <p:cNvSpPr/>
            <p:nvPr/>
          </p:nvSpPr>
          <p:spPr>
            <a:xfrm flipH="false" flipV="false" rot="0">
              <a:off x="0" y="0"/>
              <a:ext cx="1786292" cy="1302357"/>
            </a:xfrm>
            <a:custGeom>
              <a:avLst/>
              <a:gdLst/>
              <a:ahLst/>
              <a:cxnLst/>
              <a:rect r="r" b="b" t="t" l="l"/>
              <a:pathLst>
                <a:path h="1302357" w="1786292">
                  <a:moveTo>
                    <a:pt x="7730" y="0"/>
                  </a:moveTo>
                  <a:lnTo>
                    <a:pt x="1778562" y="0"/>
                  </a:lnTo>
                  <a:cubicBezTo>
                    <a:pt x="1780612" y="0"/>
                    <a:pt x="1782578" y="814"/>
                    <a:pt x="1784028" y="2264"/>
                  </a:cubicBezTo>
                  <a:cubicBezTo>
                    <a:pt x="1785477" y="3714"/>
                    <a:pt x="1786292" y="5680"/>
                    <a:pt x="1786292" y="7730"/>
                  </a:cubicBezTo>
                  <a:lnTo>
                    <a:pt x="1786292" y="1294626"/>
                  </a:lnTo>
                  <a:cubicBezTo>
                    <a:pt x="1786292" y="1298896"/>
                    <a:pt x="1782831" y="1302357"/>
                    <a:pt x="1778562" y="1302357"/>
                  </a:cubicBezTo>
                  <a:lnTo>
                    <a:pt x="7730" y="1302357"/>
                  </a:lnTo>
                  <a:cubicBezTo>
                    <a:pt x="3461" y="1302357"/>
                    <a:pt x="0" y="1298896"/>
                    <a:pt x="0" y="1294626"/>
                  </a:cubicBezTo>
                  <a:lnTo>
                    <a:pt x="0" y="7730"/>
                  </a:lnTo>
                  <a:cubicBezTo>
                    <a:pt x="0" y="3461"/>
                    <a:pt x="3461" y="0"/>
                    <a:pt x="7730" y="0"/>
                  </a:cubicBezTo>
                  <a:close/>
                </a:path>
              </a:pathLst>
            </a:custGeom>
            <a:solidFill>
              <a:srgbClr val="A9DFD0"/>
            </a:solidFill>
          </p:spPr>
        </p:sp>
        <p:sp>
          <p:nvSpPr>
            <p:cNvPr name="TextBox 8" id="8"/>
            <p:cNvSpPr txBox="true"/>
            <p:nvPr/>
          </p:nvSpPr>
          <p:spPr>
            <a:xfrm>
              <a:off x="0" y="-38100"/>
              <a:ext cx="1786292" cy="1340457"/>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9247395" y="3064070"/>
            <a:ext cx="6916430" cy="5572783"/>
          </a:xfrm>
          <a:prstGeom prst="rect">
            <a:avLst/>
          </a:prstGeom>
        </p:spPr>
        <p:txBody>
          <a:bodyPr anchor="t" rtlCol="false" tIns="0" lIns="0" bIns="0" rIns="0">
            <a:spAutoFit/>
          </a:bodyPr>
          <a:lstStyle/>
          <a:p>
            <a:pPr algn="just" marL="459077" indent="-229539" lvl="1">
              <a:lnSpc>
                <a:spcPts val="2976"/>
              </a:lnSpc>
              <a:buFont typeface="Arial"/>
              <a:buChar char="•"/>
            </a:pPr>
            <a:r>
              <a:rPr lang="en-US" sz="2126">
                <a:solidFill>
                  <a:srgbClr val="00694C"/>
                </a:solidFill>
                <a:latin typeface="Raleway Semi-Bold"/>
              </a:rPr>
              <a:t>New Zealand offers a range of visa options tailored to specific categories of workers and individuals, including skilled migrants, students, and entrepreneurs.</a:t>
            </a:r>
          </a:p>
          <a:p>
            <a:pPr algn="just" marL="459077" indent="-229539" lvl="1">
              <a:lnSpc>
                <a:spcPts val="2976"/>
              </a:lnSpc>
              <a:buFont typeface="Arial"/>
              <a:buChar char="•"/>
            </a:pPr>
            <a:r>
              <a:rPr lang="en-US" sz="2126">
                <a:solidFill>
                  <a:srgbClr val="00694C"/>
                </a:solidFill>
                <a:latin typeface="Raleway Semi-Bold"/>
              </a:rPr>
              <a:t>Malaysia primarily provides work visas to foreign employees, which are often tied to employment with local companies.</a:t>
            </a:r>
          </a:p>
          <a:p>
            <a:pPr algn="just" marL="459077" indent="-229539" lvl="1">
              <a:lnSpc>
                <a:spcPts val="2976"/>
              </a:lnSpc>
              <a:buFont typeface="Arial"/>
              <a:buChar char="•"/>
            </a:pPr>
            <a:r>
              <a:rPr lang="en-US" sz="2126">
                <a:solidFill>
                  <a:srgbClr val="00694C"/>
                </a:solidFill>
                <a:latin typeface="Raleway Semi-Bold"/>
              </a:rPr>
              <a:t>New Zealand places a strong emphasis on attracting highly skilled and educated immigrants, with various pathways for skilled workers.</a:t>
            </a:r>
          </a:p>
          <a:p>
            <a:pPr algn="just" marL="459077" indent="-229539" lvl="1">
              <a:lnSpc>
                <a:spcPts val="2976"/>
              </a:lnSpc>
              <a:buFont typeface="Arial"/>
              <a:buChar char="•"/>
            </a:pPr>
            <a:r>
              <a:rPr lang="en-US" sz="2126">
                <a:solidFill>
                  <a:srgbClr val="00694C"/>
                </a:solidFill>
                <a:latin typeface="Raleway Semi-Bold"/>
              </a:rPr>
              <a:t>Malaysia focuses on employment-related visas, making it more accessible for those with job offers but potentially limiting opportunities for other types of immigrants.</a:t>
            </a:r>
          </a:p>
          <a:p>
            <a:pPr algn="just">
              <a:lnSpc>
                <a:spcPts val="2976"/>
              </a:lnSpc>
              <a:spcBef>
                <a:spcPct val="0"/>
              </a:spcBef>
            </a:pPr>
          </a:p>
        </p:txBody>
      </p:sp>
      <p:sp>
        <p:nvSpPr>
          <p:cNvPr name="TextBox 10" id="10"/>
          <p:cNvSpPr txBox="true"/>
          <p:nvPr/>
        </p:nvSpPr>
        <p:spPr>
          <a:xfrm rot="0">
            <a:off x="1576438" y="3016445"/>
            <a:ext cx="6916430" cy="5518189"/>
          </a:xfrm>
          <a:prstGeom prst="rect">
            <a:avLst/>
          </a:prstGeom>
        </p:spPr>
        <p:txBody>
          <a:bodyPr anchor="t" rtlCol="false" tIns="0" lIns="0" bIns="0" rIns="0">
            <a:spAutoFit/>
          </a:bodyPr>
          <a:lstStyle/>
          <a:p>
            <a:pPr marL="459077" indent="-229538" lvl="1">
              <a:lnSpc>
                <a:spcPts val="3423"/>
              </a:lnSpc>
              <a:buFont typeface="Arial"/>
              <a:buChar char="•"/>
            </a:pPr>
            <a:r>
              <a:rPr lang="en-US" sz="2126">
                <a:solidFill>
                  <a:srgbClr val="00694C"/>
                </a:solidFill>
                <a:latin typeface="Raleway Semi-Bold"/>
              </a:rPr>
              <a:t>Malaysia exhibits disparities in job opportunities with geographic imbalances, a variation in sectoral demand, educational disparities, and a concentration of high-skilled jobs in the city compared to urban area. The composition of foreign workers, including those in low-level positions, further influences job distribution.</a:t>
            </a:r>
          </a:p>
          <a:p>
            <a:pPr marL="459077" indent="-229538" lvl="1">
              <a:lnSpc>
                <a:spcPts val="3423"/>
              </a:lnSpc>
              <a:buFont typeface="Arial"/>
              <a:buChar char="•"/>
            </a:pPr>
            <a:r>
              <a:rPr lang="en-US" sz="2126">
                <a:solidFill>
                  <a:srgbClr val="00694C"/>
                </a:solidFill>
                <a:latin typeface="Raleway Semi-Bold"/>
              </a:rPr>
              <a:t>New Zealand, with a smaller population and diversified economy, presents a more balanced distribution of job opportunities across regions and sectors, reducing disparities. It maintains a focus on attracting highly skilled immigrants.</a:t>
            </a:r>
          </a:p>
          <a:p>
            <a:pPr>
              <a:lnSpc>
                <a:spcPts val="2679"/>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TextBox 2" id="2"/>
          <p:cNvSpPr txBox="true"/>
          <p:nvPr/>
        </p:nvSpPr>
        <p:spPr>
          <a:xfrm rot="0">
            <a:off x="2774592" y="4134736"/>
            <a:ext cx="13987891" cy="1712728"/>
          </a:xfrm>
          <a:prstGeom prst="rect">
            <a:avLst/>
          </a:prstGeom>
        </p:spPr>
        <p:txBody>
          <a:bodyPr anchor="t" rtlCol="false" tIns="0" lIns="0" bIns="0" rIns="0">
            <a:spAutoFit/>
          </a:bodyPr>
          <a:lstStyle/>
          <a:p>
            <a:pPr algn="ctr" marL="0" indent="0" lvl="0">
              <a:lnSpc>
                <a:spcPts val="12756"/>
              </a:lnSpc>
              <a:spcBef>
                <a:spcPct val="0"/>
              </a:spcBef>
            </a:pPr>
            <a:r>
              <a:rPr lang="en-US" sz="9244" spc="526">
                <a:solidFill>
                  <a:srgbClr val="F47C00"/>
                </a:solidFill>
                <a:latin typeface="Codec Pro ExtraBold"/>
              </a:rPr>
              <a:t>RECOMMENDATION</a:t>
            </a:r>
          </a:p>
        </p:txBody>
      </p:sp>
      <p:sp>
        <p:nvSpPr>
          <p:cNvPr name="Freeform 3" id="3"/>
          <p:cNvSpPr/>
          <p:nvPr/>
        </p:nvSpPr>
        <p:spPr>
          <a:xfrm flipH="false" flipV="false" rot="0">
            <a:off x="14661692" y="6493158"/>
            <a:ext cx="5867521" cy="5867521"/>
          </a:xfrm>
          <a:custGeom>
            <a:avLst/>
            <a:gdLst/>
            <a:ahLst/>
            <a:cxnLst/>
            <a:rect r="r" b="b" t="t" l="l"/>
            <a:pathLst>
              <a:path h="5867521" w="5867521">
                <a:moveTo>
                  <a:pt x="0" y="0"/>
                </a:moveTo>
                <a:lnTo>
                  <a:pt x="5867521" y="0"/>
                </a:lnTo>
                <a:lnTo>
                  <a:pt x="5867521" y="5867521"/>
                </a:lnTo>
                <a:lnTo>
                  <a:pt x="0" y="58675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4704516" y="2685013"/>
            <a:ext cx="10128041" cy="705238"/>
          </a:xfrm>
          <a:prstGeom prst="rect">
            <a:avLst/>
          </a:prstGeom>
        </p:spPr>
        <p:txBody>
          <a:bodyPr anchor="t" rtlCol="false" tIns="0" lIns="0" bIns="0" rIns="0">
            <a:spAutoFit/>
          </a:bodyPr>
          <a:lstStyle/>
          <a:p>
            <a:pPr algn="ctr" marL="0" indent="0" lvl="0">
              <a:lnSpc>
                <a:spcPts val="5726"/>
              </a:lnSpc>
              <a:spcBef>
                <a:spcPct val="0"/>
              </a:spcBef>
            </a:pPr>
            <a:r>
              <a:rPr lang="en-US" sz="4149" spc="406">
                <a:solidFill>
                  <a:srgbClr val="01308A"/>
                </a:solidFill>
                <a:latin typeface="DM Sans Bold"/>
              </a:rPr>
              <a:t>SECTION 3 </a:t>
            </a:r>
          </a:p>
        </p:txBody>
      </p:sp>
      <p:sp>
        <p:nvSpPr>
          <p:cNvPr name="Freeform 5" id="5"/>
          <p:cNvSpPr/>
          <p:nvPr/>
        </p:nvSpPr>
        <p:spPr>
          <a:xfrm flipH="false" flipV="false" rot="7682761">
            <a:off x="-1028700" y="-1555348"/>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028700" y="1800203"/>
          <a:ext cx="16230600" cy="8282235"/>
        </p:xfrm>
        <a:graphic>
          <a:graphicData uri="http://schemas.openxmlformats.org/drawingml/2006/table">
            <a:tbl>
              <a:tblPr/>
              <a:tblGrid>
                <a:gridCol w="3246120"/>
                <a:gridCol w="3246120"/>
                <a:gridCol w="3246120"/>
                <a:gridCol w="3246120"/>
                <a:gridCol w="3246120"/>
              </a:tblGrid>
              <a:tr h="1092116">
                <a:tc>
                  <a:txBody>
                    <a:bodyPr anchor="t" rtlCol="false"/>
                    <a:lstStyle/>
                    <a:p>
                      <a:pPr algn="ctr">
                        <a:lnSpc>
                          <a:spcPts val="3079"/>
                        </a:lnSpc>
                        <a:defRPr/>
                      </a:pPr>
                      <a:r>
                        <a:rPr lang="en-US" sz="2199">
                          <a:solidFill>
                            <a:srgbClr val="000000"/>
                          </a:solidFill>
                          <a:latin typeface="IBM Plex Sans Bold"/>
                        </a:rPr>
                        <a:t>Objectives</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EB7D33"/>
                    </a:solidFill>
                  </a:tcPr>
                </a:tc>
                <a:tc>
                  <a:txBody>
                    <a:bodyPr anchor="t" rtlCol="false"/>
                    <a:lstStyle/>
                    <a:p>
                      <a:pPr algn="l">
                        <a:lnSpc>
                          <a:spcPts val="2520"/>
                        </a:lnSpc>
                        <a:defRPr/>
                      </a:pPr>
                      <a:r>
                        <a:rPr lang="en-US" sz="1800">
                          <a:solidFill>
                            <a:srgbClr val="000000"/>
                          </a:solidFill>
                          <a:latin typeface="IBM Plex Sans"/>
                        </a:rPr>
                        <a:t>Streamline Immigration Procedure</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l">
                        <a:lnSpc>
                          <a:spcPts val="2520"/>
                        </a:lnSpc>
                        <a:defRPr/>
                      </a:pPr>
                      <a:r>
                        <a:rPr lang="en-US" sz="1800">
                          <a:solidFill>
                            <a:srgbClr val="000000"/>
                          </a:solidFill>
                          <a:latin typeface="IBM Plex Sans"/>
                        </a:rPr>
                        <a:t>Enhance Visa Options</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l">
                        <a:lnSpc>
                          <a:spcPts val="2520"/>
                        </a:lnSpc>
                        <a:defRPr/>
                      </a:pPr>
                      <a:r>
                        <a:rPr lang="en-US" sz="1800">
                          <a:solidFill>
                            <a:srgbClr val="000000"/>
                          </a:solidFill>
                          <a:latin typeface="IBM Plex Sans"/>
                        </a:rPr>
                        <a:t>Education and Training</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l">
                        <a:lnSpc>
                          <a:spcPts val="2520"/>
                        </a:lnSpc>
                        <a:defRPr/>
                      </a:pPr>
                      <a:r>
                        <a:rPr lang="en-US" sz="1800">
                          <a:solidFill>
                            <a:srgbClr val="000000"/>
                          </a:solidFill>
                          <a:latin typeface="IBM Plex Sans"/>
                        </a:rPr>
                        <a:t>Targeted Indsutry Support</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r>
              <a:tr h="3595060">
                <a:tc>
                  <a:txBody>
                    <a:bodyPr anchor="t" rtlCol="false"/>
                    <a:lstStyle/>
                    <a:p>
                      <a:pPr algn="ctr">
                        <a:lnSpc>
                          <a:spcPts val="3079"/>
                        </a:lnSpc>
                        <a:defRPr/>
                      </a:pPr>
                      <a:r>
                        <a:rPr lang="en-US" sz="2199">
                          <a:solidFill>
                            <a:srgbClr val="000000"/>
                          </a:solidFill>
                          <a:latin typeface="IBM Plex Sans Bold"/>
                        </a:rPr>
                        <a:t>Action Steps</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A9BADA"/>
                    </a:solidFill>
                  </a:tcPr>
                </a:tc>
                <a:tc>
                  <a:txBody>
                    <a:bodyPr anchor="t" rtlCol="false"/>
                    <a:lstStyle/>
                    <a:p>
                      <a:pPr algn="l" marL="388622" indent="-194311" lvl="1">
                        <a:lnSpc>
                          <a:spcPts val="2520"/>
                        </a:lnSpc>
                        <a:buFont typeface="Arial"/>
                        <a:buChar char="•"/>
                        <a:defRPr/>
                      </a:pPr>
                      <a:r>
                        <a:rPr lang="en-US" sz="1800">
                          <a:solidFill>
                            <a:srgbClr val="000000"/>
                          </a:solidFill>
                          <a:latin typeface="IBM Plex Sans"/>
                        </a:rPr>
                        <a:t>Revise a</a:t>
                      </a:r>
                      <a:r>
                        <a:rPr lang="en-US" sz="1800">
                          <a:solidFill>
                            <a:srgbClr val="000000"/>
                          </a:solidFill>
                          <a:latin typeface="IBM Plex Sans"/>
                        </a:rPr>
                        <a:t>nd simplify visa and work permit application processes.</a:t>
                      </a:r>
                      <a:endParaRPr lang="en-US" sz="1100"/>
                    </a:p>
                    <a:p>
                      <a:pPr marL="388622" indent="-194311" lvl="1">
                        <a:lnSpc>
                          <a:spcPts val="2520"/>
                        </a:lnSpc>
                        <a:buFont typeface="Arial"/>
                        <a:buChar char="•"/>
                      </a:pPr>
                      <a:r>
                        <a:rPr lang="en-US" sz="1800">
                          <a:solidFill>
                            <a:srgbClr val="000000"/>
                          </a:solidFill>
                          <a:latin typeface="IBM Plex Sans"/>
                        </a:rPr>
                        <a:t>Implement an online application system.</a:t>
                      </a:r>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l" marL="388622" indent="-194311" lvl="1">
                        <a:lnSpc>
                          <a:spcPts val="2520"/>
                        </a:lnSpc>
                        <a:buFont typeface="Arial"/>
                        <a:buChar char="•"/>
                        <a:defRPr/>
                      </a:pPr>
                      <a:r>
                        <a:rPr lang="en-US" sz="1800">
                          <a:solidFill>
                            <a:srgbClr val="000000"/>
                          </a:solidFill>
                          <a:latin typeface="IBM Plex Sans"/>
                        </a:rPr>
                        <a:t>Cr</a:t>
                      </a:r>
                      <a:r>
                        <a:rPr lang="en-US" sz="1800">
                          <a:solidFill>
                            <a:srgbClr val="000000"/>
                          </a:solidFill>
                          <a:latin typeface="IBM Plex Sans"/>
                        </a:rPr>
                        <a:t>eate a High-Skilled Professional Visa category.</a:t>
                      </a:r>
                      <a:endParaRPr lang="en-US" sz="1100"/>
                    </a:p>
                    <a:p>
                      <a:pPr marL="388622" indent="-194311" lvl="1">
                        <a:lnSpc>
                          <a:spcPts val="2520"/>
                        </a:lnSpc>
                        <a:buFont typeface="Arial"/>
                        <a:buChar char="•"/>
                      </a:pPr>
                      <a:r>
                        <a:rPr lang="en-US" sz="1800">
                          <a:solidFill>
                            <a:srgbClr val="000000"/>
                          </a:solidFill>
                          <a:latin typeface="IBM Plex Sans"/>
                        </a:rPr>
                        <a:t>Offer pathways to permanent residency for eligible high-skilled workers.</a:t>
                      </a:r>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l" marL="388622" indent="-194311" lvl="1">
                        <a:lnSpc>
                          <a:spcPts val="2520"/>
                        </a:lnSpc>
                        <a:buFont typeface="Arial"/>
                        <a:buChar char="•"/>
                        <a:defRPr/>
                      </a:pPr>
                      <a:r>
                        <a:rPr lang="en-US" sz="1800">
                          <a:solidFill>
                            <a:srgbClr val="000000"/>
                          </a:solidFill>
                          <a:latin typeface="IBM Plex Sans"/>
                        </a:rPr>
                        <a:t>Collabo</a:t>
                      </a:r>
                      <a:r>
                        <a:rPr lang="en-US" sz="1800">
                          <a:solidFill>
                            <a:srgbClr val="000000"/>
                          </a:solidFill>
                          <a:latin typeface="IBM Plex Sans"/>
                        </a:rPr>
                        <a:t>rate with educational institutions to update curricula to meet industry needs.</a:t>
                      </a:r>
                      <a:endParaRPr lang="en-US" sz="1100"/>
                    </a:p>
                    <a:p>
                      <a:pPr marL="388622" indent="-194311" lvl="1">
                        <a:lnSpc>
                          <a:spcPts val="2520"/>
                        </a:lnSpc>
                        <a:buFont typeface="Arial"/>
                        <a:buChar char="•"/>
                      </a:pPr>
                      <a:r>
                        <a:rPr lang="en-US" sz="1800">
                          <a:solidFill>
                            <a:srgbClr val="000000"/>
                          </a:solidFill>
                          <a:latin typeface="IBM Plex Sans"/>
                        </a:rPr>
                        <a:t>Launch scholarship programs for local students pursuing high-skilled professions.</a:t>
                      </a:r>
                    </a:p>
                    <a:p>
                      <a:pPr marL="388622" indent="-194311" lvl="1">
                        <a:lnSpc>
                          <a:spcPts val="2520"/>
                        </a:lnSpc>
                        <a:buFont typeface="Arial"/>
                        <a:buChar char="•"/>
                      </a:pPr>
                      <a:r>
                        <a:rPr lang="en-US" sz="1800">
                          <a:solidFill>
                            <a:srgbClr val="000000"/>
                          </a:solidFill>
                          <a:latin typeface="IBM Plex Sans"/>
                        </a:rPr>
                        <a:t>Create a national upskilling program.</a:t>
                      </a:r>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l" marL="388622" indent="-194311" lvl="1">
                        <a:lnSpc>
                          <a:spcPts val="2520"/>
                        </a:lnSpc>
                        <a:buFont typeface="Arial"/>
                        <a:buChar char="•"/>
                        <a:defRPr/>
                      </a:pPr>
                      <a:r>
                        <a:rPr lang="en-US" sz="1800">
                          <a:solidFill>
                            <a:srgbClr val="000000"/>
                          </a:solidFill>
                          <a:latin typeface="IBM Plex Sans"/>
                        </a:rPr>
                        <a:t>Id</a:t>
                      </a:r>
                      <a:r>
                        <a:rPr lang="en-US" sz="1800">
                          <a:solidFill>
                            <a:srgbClr val="000000"/>
                          </a:solidFill>
                          <a:latin typeface="IBM Plex Sans"/>
                        </a:rPr>
                        <a:t>entify industries with high demand for high-skilled labor.</a:t>
                      </a:r>
                      <a:endParaRPr lang="en-US" sz="1100"/>
                    </a:p>
                    <a:p>
                      <a:pPr marL="388622" indent="-194311" lvl="1">
                        <a:lnSpc>
                          <a:spcPts val="2520"/>
                        </a:lnSpc>
                        <a:buFont typeface="Arial"/>
                        <a:buChar char="•"/>
                      </a:pPr>
                      <a:r>
                        <a:rPr lang="en-US" sz="1800">
                          <a:solidFill>
                            <a:srgbClr val="000000"/>
                          </a:solidFill>
                          <a:latin typeface="IBM Plex Sans"/>
                        </a:rPr>
                        <a:t>Provide incentives, grants, or tax breaks to businesses in these sectors.</a:t>
                      </a:r>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r>
              <a:tr h="3595060">
                <a:tc>
                  <a:txBody>
                    <a:bodyPr anchor="t" rtlCol="false"/>
                    <a:lstStyle/>
                    <a:p>
                      <a:pPr algn="ctr">
                        <a:lnSpc>
                          <a:spcPts val="3079"/>
                        </a:lnSpc>
                        <a:defRPr/>
                      </a:pPr>
                      <a:r>
                        <a:rPr lang="en-US" sz="2199">
                          <a:solidFill>
                            <a:srgbClr val="000000"/>
                          </a:solidFill>
                          <a:latin typeface="IBM Plex Sans Bold"/>
                        </a:rPr>
                        <a:t>Key Performance Indicator</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EB7D33"/>
                    </a:solidFill>
                  </a:tcPr>
                </a:tc>
                <a:tc>
                  <a:txBody>
                    <a:bodyPr anchor="t" rtlCol="false"/>
                    <a:lstStyle/>
                    <a:p>
                      <a:pPr algn="l" marL="388622" indent="-194311" lvl="1">
                        <a:lnSpc>
                          <a:spcPts val="2520"/>
                        </a:lnSpc>
                        <a:buFont typeface="Arial"/>
                        <a:buChar char="•"/>
                        <a:defRPr/>
                      </a:pPr>
                      <a:r>
                        <a:rPr lang="en-US" sz="1800">
                          <a:solidFill>
                            <a:srgbClr val="000000"/>
                          </a:solidFill>
                          <a:latin typeface="IBM Plex Sans"/>
                        </a:rPr>
                        <a:t>Re</a:t>
                      </a:r>
                      <a:r>
                        <a:rPr lang="en-US" sz="1800">
                          <a:solidFill>
                            <a:srgbClr val="000000"/>
                          </a:solidFill>
                          <a:latin typeface="IBM Plex Sans"/>
                        </a:rPr>
                        <a:t>duction in visa processing time.</a:t>
                      </a:r>
                      <a:endParaRPr lang="en-US" sz="1100"/>
                    </a:p>
                    <a:p>
                      <a:pPr marL="388622" indent="-194311" lvl="1">
                        <a:lnSpc>
                          <a:spcPts val="2520"/>
                        </a:lnSpc>
                        <a:buFont typeface="Arial"/>
                        <a:buChar char="•"/>
                      </a:pPr>
                      <a:r>
                        <a:rPr lang="en-US" sz="1800">
                          <a:solidFill>
                            <a:srgbClr val="000000"/>
                          </a:solidFill>
                          <a:latin typeface="IBM Plex Sans"/>
                        </a:rPr>
                        <a:t>Increase in the number of high-skilled workers successfully obtaining work permits.</a:t>
                      </a:r>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l" marL="388622" indent="-194311" lvl="1">
                        <a:lnSpc>
                          <a:spcPts val="2520"/>
                        </a:lnSpc>
                        <a:buFont typeface="Arial"/>
                        <a:buChar char="•"/>
                        <a:defRPr/>
                      </a:pPr>
                      <a:r>
                        <a:rPr lang="en-US" sz="1800">
                          <a:solidFill>
                            <a:srgbClr val="000000"/>
                          </a:solidFill>
                          <a:latin typeface="IBM Plex Sans"/>
                        </a:rPr>
                        <a:t>Th</a:t>
                      </a:r>
                      <a:r>
                        <a:rPr lang="en-US" sz="1800">
                          <a:solidFill>
                            <a:srgbClr val="000000"/>
                          </a:solidFill>
                          <a:latin typeface="IBM Plex Sans"/>
                        </a:rPr>
                        <a:t>e number of visas issued under the new category.</a:t>
                      </a:r>
                      <a:endParaRPr lang="en-US" sz="1100"/>
                    </a:p>
                    <a:p>
                      <a:pPr marL="388622" indent="-194311" lvl="1">
                        <a:lnSpc>
                          <a:spcPts val="2520"/>
                        </a:lnSpc>
                        <a:buFont typeface="Arial"/>
                        <a:buChar char="•"/>
                      </a:pPr>
                      <a:r>
                        <a:rPr lang="en-US" sz="1800">
                          <a:solidFill>
                            <a:srgbClr val="000000"/>
                          </a:solidFill>
                          <a:latin typeface="IBM Plex Sans"/>
                        </a:rPr>
                        <a:t>The percentage of visa holders who pursue permanent residency.</a:t>
                      </a:r>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l" marL="777243" indent="-259081" lvl="2">
                        <a:lnSpc>
                          <a:spcPts val="2520"/>
                        </a:lnSpc>
                        <a:buFont typeface="Arial"/>
                        <a:buChar char="⚬"/>
                        <a:defRPr/>
                      </a:pPr>
                      <a:r>
                        <a:rPr lang="en-US" sz="1800">
                          <a:solidFill>
                            <a:srgbClr val="000000"/>
                          </a:solidFill>
                          <a:latin typeface="IBM Plex Sans"/>
                        </a:rPr>
                        <a:t>I</a:t>
                      </a:r>
                      <a:r>
                        <a:rPr lang="en-US" sz="1800">
                          <a:solidFill>
                            <a:srgbClr val="000000"/>
                          </a:solidFill>
                          <a:latin typeface="IBM Plex Sans"/>
                        </a:rPr>
                        <a:t>ncrease in the alignment of educational programs with industry demand.</a:t>
                      </a:r>
                      <a:endParaRPr lang="en-US" sz="1100"/>
                    </a:p>
                    <a:p>
                      <a:pPr marL="777243" indent="-259081" lvl="2">
                        <a:lnSpc>
                          <a:spcPts val="2520"/>
                        </a:lnSpc>
                        <a:buFont typeface="Arial"/>
                        <a:buChar char="⚬"/>
                      </a:pPr>
                      <a:r>
                        <a:rPr lang="en-US" sz="1800">
                          <a:solidFill>
                            <a:srgbClr val="000000"/>
                          </a:solidFill>
                          <a:latin typeface="IBM Plex Sans"/>
                        </a:rPr>
                        <a:t>The number of students benefiting from scholarships.</a:t>
                      </a:r>
                    </a:p>
                    <a:p>
                      <a:pPr>
                        <a:lnSpc>
                          <a:spcPts val="2520"/>
                        </a:lnSpc>
                      </a:pPr>
                    </a:p>
                    <a:p>
                      <a:pPr>
                        <a:lnSpc>
                          <a:spcPts val="2520"/>
                        </a:lnSpc>
                      </a:pPr>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l" marL="777243" indent="-259081" lvl="2">
                        <a:lnSpc>
                          <a:spcPts val="2520"/>
                        </a:lnSpc>
                        <a:buFont typeface="Arial"/>
                        <a:buChar char="⚬"/>
                        <a:defRPr/>
                      </a:pPr>
                      <a:r>
                        <a:rPr lang="en-US" sz="1800">
                          <a:solidFill>
                            <a:srgbClr val="000000"/>
                          </a:solidFill>
                          <a:latin typeface="IBM Plex Sans"/>
                        </a:rPr>
                        <a:t>Increase in job openings in targeted industries.</a:t>
                      </a:r>
                      <a:endParaRPr lang="en-US" sz="1100"/>
                    </a:p>
                    <a:p>
                      <a:pPr marL="777243" indent="-259081" lvl="2">
                        <a:lnSpc>
                          <a:spcPts val="2520"/>
                        </a:lnSpc>
                        <a:buFont typeface="Arial"/>
                        <a:buChar char="⚬"/>
                      </a:pPr>
                      <a:r>
                        <a:rPr lang="en-US" sz="1800">
                          <a:solidFill>
                            <a:srgbClr val="000000"/>
                          </a:solidFill>
                          <a:latin typeface="IBM Plex Sans"/>
                        </a:rPr>
                        <a:t>Growth in the number of businesses in supported sectors.</a:t>
                      </a:r>
                    </a:p>
                    <a:p>
                      <a:pPr>
                        <a:lnSpc>
                          <a:spcPts val="2520"/>
                        </a:lnSpc>
                      </a:pPr>
                    </a:p>
                    <a:p>
                      <a:pPr>
                        <a:lnSpc>
                          <a:spcPts val="2520"/>
                        </a:lnSpc>
                      </a:pPr>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r>
            </a:tbl>
          </a:graphicData>
        </a:graphic>
      </p:graphicFrame>
      <p:sp>
        <p:nvSpPr>
          <p:cNvPr name="TextBox 3" id="3"/>
          <p:cNvSpPr txBox="true"/>
          <p:nvPr/>
        </p:nvSpPr>
        <p:spPr>
          <a:xfrm rot="0">
            <a:off x="3820224" y="-133350"/>
            <a:ext cx="10647551" cy="1428750"/>
          </a:xfrm>
          <a:prstGeom prst="rect">
            <a:avLst/>
          </a:prstGeom>
        </p:spPr>
        <p:txBody>
          <a:bodyPr anchor="t" rtlCol="false" tIns="0" lIns="0" bIns="0" rIns="0">
            <a:spAutoFit/>
          </a:bodyPr>
          <a:lstStyle/>
          <a:p>
            <a:pPr algn="ctr" marL="0" indent="0" lvl="0">
              <a:lnSpc>
                <a:spcPts val="10200"/>
              </a:lnSpc>
              <a:spcBef>
                <a:spcPct val="0"/>
              </a:spcBef>
            </a:pPr>
            <a:r>
              <a:rPr lang="en-US" sz="8500" u="none">
                <a:solidFill>
                  <a:srgbClr val="F47C00"/>
                </a:solidFill>
                <a:latin typeface="Codec Pro"/>
              </a:rPr>
              <a:t>Strategic </a:t>
            </a:r>
            <a:r>
              <a:rPr lang="en-US" sz="8500" u="none">
                <a:solidFill>
                  <a:srgbClr val="375A9B"/>
                </a:solidFill>
                <a:latin typeface="Codec Pro Bold"/>
              </a:rPr>
              <a:t>Plan</a:t>
            </a:r>
          </a:p>
        </p:txBody>
      </p:sp>
    </p:spTree>
  </p:cSld>
  <p:clrMapOvr>
    <a:masterClrMapping/>
  </p:clrMapOvr>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236515" y="857250"/>
            <a:ext cx="4594771" cy="1566544"/>
          </a:xfrm>
          <a:prstGeom prst="rect">
            <a:avLst/>
          </a:prstGeom>
        </p:spPr>
        <p:txBody>
          <a:bodyPr anchor="t" rtlCol="false" tIns="0" lIns="0" bIns="0" rIns="0">
            <a:spAutoFit/>
          </a:bodyPr>
          <a:lstStyle/>
          <a:p>
            <a:pPr algn="ctr">
              <a:lnSpc>
                <a:spcPts val="12880"/>
              </a:lnSpc>
            </a:pPr>
            <a:r>
              <a:rPr lang="en-US" sz="9200">
                <a:solidFill>
                  <a:srgbClr val="EB7D33"/>
                </a:solidFill>
                <a:latin typeface="Canva Sans 2 Bold"/>
              </a:rPr>
              <a:t>Sources</a:t>
            </a:r>
          </a:p>
        </p:txBody>
      </p:sp>
      <p:sp>
        <p:nvSpPr>
          <p:cNvPr name="TextBox 3" id="3"/>
          <p:cNvSpPr txBox="true"/>
          <p:nvPr/>
        </p:nvSpPr>
        <p:spPr>
          <a:xfrm rot="0">
            <a:off x="1236515" y="2782521"/>
            <a:ext cx="17051485" cy="1348604"/>
          </a:xfrm>
          <a:prstGeom prst="rect">
            <a:avLst/>
          </a:prstGeom>
        </p:spPr>
        <p:txBody>
          <a:bodyPr anchor="t" rtlCol="false" tIns="0" lIns="0" bIns="0" rIns="0">
            <a:spAutoFit/>
          </a:bodyPr>
          <a:lstStyle/>
          <a:p>
            <a:pPr>
              <a:lnSpc>
                <a:spcPts val="2271"/>
              </a:lnSpc>
            </a:pPr>
            <a:r>
              <a:rPr lang="en-US" sz="1622">
                <a:solidFill>
                  <a:srgbClr val="000000"/>
                </a:solidFill>
                <a:latin typeface="Canva Sans 2"/>
              </a:rPr>
              <a:t>Visas that allow you to work (no date) Immigration New Zealand. Available at: https://www.immigration.govt.nz/new-zealand-visas/visa-lists/all-work-visas (Accessed: November 2023). </a:t>
            </a:r>
          </a:p>
          <a:p>
            <a:pPr algn="ctr">
              <a:lnSpc>
                <a:spcPts val="6563"/>
              </a:lnSpc>
            </a:pPr>
          </a:p>
        </p:txBody>
      </p:sp>
      <p:sp>
        <p:nvSpPr>
          <p:cNvPr name="TextBox 4" id="4"/>
          <p:cNvSpPr txBox="true"/>
          <p:nvPr/>
        </p:nvSpPr>
        <p:spPr>
          <a:xfrm rot="0">
            <a:off x="1236515" y="3795376"/>
            <a:ext cx="17051485" cy="1348604"/>
          </a:xfrm>
          <a:prstGeom prst="rect">
            <a:avLst/>
          </a:prstGeom>
        </p:spPr>
        <p:txBody>
          <a:bodyPr anchor="t" rtlCol="false" tIns="0" lIns="0" bIns="0" rIns="0">
            <a:spAutoFit/>
          </a:bodyPr>
          <a:lstStyle/>
          <a:p>
            <a:pPr>
              <a:lnSpc>
                <a:spcPts val="2271"/>
              </a:lnSpc>
            </a:pPr>
            <a:r>
              <a:rPr lang="en-US" sz="1622">
                <a:solidFill>
                  <a:srgbClr val="000000"/>
                </a:solidFill>
                <a:latin typeface="Canva Sans 2"/>
              </a:rPr>
              <a:t>Visas that allow you to work (no date) Immigration New Zealand. Available at: https://www.immigration.govt.nz/new-zealand-visas/visa-lists/all-work-visas (Accessed: November 2023). </a:t>
            </a:r>
          </a:p>
          <a:p>
            <a:pPr algn="ctr">
              <a:lnSpc>
                <a:spcPts val="6563"/>
              </a:lnSpc>
            </a:pPr>
          </a:p>
        </p:txBody>
      </p:sp>
      <p:sp>
        <p:nvSpPr>
          <p:cNvPr name="TextBox 5" id="5"/>
          <p:cNvSpPr txBox="true"/>
          <p:nvPr/>
        </p:nvSpPr>
        <p:spPr>
          <a:xfrm rot="0">
            <a:off x="1236515" y="4745150"/>
            <a:ext cx="14820374" cy="1348124"/>
          </a:xfrm>
          <a:prstGeom prst="rect">
            <a:avLst/>
          </a:prstGeom>
        </p:spPr>
        <p:txBody>
          <a:bodyPr anchor="t" rtlCol="false" tIns="0" lIns="0" bIns="0" rIns="0">
            <a:spAutoFit/>
          </a:bodyPr>
          <a:lstStyle/>
          <a:p>
            <a:pPr>
              <a:lnSpc>
                <a:spcPts val="2271"/>
              </a:lnSpc>
            </a:pPr>
            <a:r>
              <a:rPr lang="en-US" sz="1622">
                <a:solidFill>
                  <a:srgbClr val="000000"/>
                </a:solidFill>
                <a:latin typeface="Canva Sans 2"/>
              </a:rPr>
              <a:t>Work in Malaysia - types of Malaysia work visas and permits (no date) VisaGuide.World. Available at: https://visaguide.world/asia/malaysia-visa/work/. </a:t>
            </a:r>
          </a:p>
          <a:p>
            <a:pPr>
              <a:lnSpc>
                <a:spcPts val="2271"/>
              </a:lnSpc>
            </a:pPr>
          </a:p>
          <a:p>
            <a:pPr algn="ctr">
              <a:lnSpc>
                <a:spcPts val="6563"/>
              </a:lnSpc>
            </a:pPr>
          </a:p>
        </p:txBody>
      </p:sp>
      <p:sp>
        <p:nvSpPr>
          <p:cNvPr name="TextBox 6" id="6"/>
          <p:cNvSpPr txBox="true"/>
          <p:nvPr/>
        </p:nvSpPr>
        <p:spPr>
          <a:xfrm rot="0">
            <a:off x="1236515" y="5505930"/>
            <a:ext cx="14820374" cy="1348124"/>
          </a:xfrm>
          <a:prstGeom prst="rect">
            <a:avLst/>
          </a:prstGeom>
        </p:spPr>
        <p:txBody>
          <a:bodyPr anchor="t" rtlCol="false" tIns="0" lIns="0" bIns="0" rIns="0">
            <a:spAutoFit/>
          </a:bodyPr>
          <a:lstStyle/>
          <a:p>
            <a:pPr>
              <a:lnSpc>
                <a:spcPts val="2271"/>
              </a:lnSpc>
            </a:pPr>
            <a:r>
              <a:rPr lang="en-US" sz="1622">
                <a:solidFill>
                  <a:srgbClr val="000000"/>
                </a:solidFill>
                <a:latin typeface="Canva Sans 2"/>
              </a:rPr>
              <a:t>Work in Malaysia - types of Malaysia work visas and permits (no date) VisaGuide.World. Available at: https://visaguide.world/asia/malaysia-visa/work/. </a:t>
            </a:r>
          </a:p>
          <a:p>
            <a:pPr>
              <a:lnSpc>
                <a:spcPts val="2271"/>
              </a:lnSpc>
            </a:pPr>
          </a:p>
          <a:p>
            <a:pPr algn="ctr">
              <a:lnSpc>
                <a:spcPts val="6563"/>
              </a:lnSpc>
            </a:pPr>
          </a:p>
        </p:txBody>
      </p:sp>
      <p:sp>
        <p:nvSpPr>
          <p:cNvPr name="TextBox 7" id="7"/>
          <p:cNvSpPr txBox="true"/>
          <p:nvPr/>
        </p:nvSpPr>
        <p:spPr>
          <a:xfrm rot="0">
            <a:off x="1236515" y="6825479"/>
            <a:ext cx="14820374" cy="297180"/>
          </a:xfrm>
          <a:prstGeom prst="rect">
            <a:avLst/>
          </a:prstGeom>
        </p:spPr>
        <p:txBody>
          <a:bodyPr anchor="t" rtlCol="false" tIns="0" lIns="0" bIns="0" rIns="0">
            <a:spAutoFit/>
          </a:bodyPr>
          <a:lstStyle/>
          <a:p>
            <a:pPr>
              <a:lnSpc>
                <a:spcPts val="2520"/>
              </a:lnSpc>
            </a:pPr>
            <a:r>
              <a:rPr lang="en-US" sz="1800">
                <a:solidFill>
                  <a:srgbClr val="000000"/>
                </a:solidFill>
                <a:latin typeface="Canva Sans 2"/>
              </a:rPr>
              <a:t>data source: https://data.gov.my</a:t>
            </a:r>
          </a:p>
        </p:txBody>
      </p:sp>
      <p:sp>
        <p:nvSpPr>
          <p:cNvPr name="TextBox 8" id="8"/>
          <p:cNvSpPr txBox="true"/>
          <p:nvPr/>
        </p:nvSpPr>
        <p:spPr>
          <a:xfrm rot="0">
            <a:off x="1236515" y="6250804"/>
            <a:ext cx="18013561" cy="1177925"/>
          </a:xfrm>
          <a:prstGeom prst="rect">
            <a:avLst/>
          </a:prstGeom>
        </p:spPr>
        <p:txBody>
          <a:bodyPr anchor="t" rtlCol="false" tIns="0" lIns="0" bIns="0" rIns="0">
            <a:spAutoFit/>
          </a:bodyPr>
          <a:lstStyle/>
          <a:p>
            <a:pPr>
              <a:lnSpc>
                <a:spcPts val="2520"/>
              </a:lnSpc>
            </a:pPr>
            <a:r>
              <a:rPr lang="en-US" sz="1800">
                <a:solidFill>
                  <a:srgbClr val="000000"/>
                </a:solidFill>
                <a:latin typeface="Canva Sans 2"/>
              </a:rPr>
              <a:t>Employment rate in New Zealand by highest qualification and sex (no date) Figure.NZ. Available at: https://figure.nz/chart/A61a66HPJvJiwbbS-048RQsh0rd7SwEzx. </a:t>
            </a:r>
          </a:p>
          <a:p>
            <a:pPr algn="ctr">
              <a:lnSpc>
                <a:spcPts val="7279"/>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6399378" y="-227355"/>
            <a:ext cx="2512109" cy="2512109"/>
          </a:xfrm>
          <a:custGeom>
            <a:avLst/>
            <a:gdLst/>
            <a:ahLst/>
            <a:cxnLst/>
            <a:rect r="r" b="b" t="t" l="l"/>
            <a:pathLst>
              <a:path h="2512109" w="2512109">
                <a:moveTo>
                  <a:pt x="0" y="0"/>
                </a:moveTo>
                <a:lnTo>
                  <a:pt x="2512110" y="0"/>
                </a:lnTo>
                <a:lnTo>
                  <a:pt x="2512110" y="2512110"/>
                </a:lnTo>
                <a:lnTo>
                  <a:pt x="0" y="25121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181489" y="3411186"/>
            <a:ext cx="9925021" cy="4646538"/>
          </a:xfrm>
          <a:prstGeom prst="rect">
            <a:avLst/>
          </a:prstGeom>
        </p:spPr>
        <p:txBody>
          <a:bodyPr anchor="t" rtlCol="false" tIns="0" lIns="0" bIns="0" rIns="0">
            <a:spAutoFit/>
          </a:bodyPr>
          <a:lstStyle/>
          <a:p>
            <a:pPr algn="ctr" marL="0" indent="0" lvl="0">
              <a:lnSpc>
                <a:spcPts val="4117"/>
              </a:lnSpc>
            </a:pPr>
            <a:r>
              <a:rPr lang="en-US" sz="2940" spc="29">
                <a:solidFill>
                  <a:srgbClr val="231F20"/>
                </a:solidFill>
                <a:latin typeface="Canva Sans 1 Bold"/>
              </a:rPr>
              <a:t>Malaysia's labour market is experiencing a growing demand for high-skilled workers across various industries. However, this demand is met with a persistent shortage of qualified talent. This shortage not only impacts economic growth but also hinders the country's ability to compete in the global market. Understanding the root causes of this shortage is crucial for policymakers, businesses, and job seekers</a:t>
            </a:r>
          </a:p>
        </p:txBody>
      </p:sp>
      <p:sp>
        <p:nvSpPr>
          <p:cNvPr name="TextBox 4" id="4"/>
          <p:cNvSpPr txBox="true"/>
          <p:nvPr/>
        </p:nvSpPr>
        <p:spPr>
          <a:xfrm rot="0">
            <a:off x="4437893" y="1636061"/>
            <a:ext cx="9412214" cy="1173562"/>
          </a:xfrm>
          <a:prstGeom prst="rect">
            <a:avLst/>
          </a:prstGeom>
        </p:spPr>
        <p:txBody>
          <a:bodyPr anchor="t" rtlCol="false" tIns="0" lIns="0" bIns="0" rIns="0">
            <a:spAutoFit/>
          </a:bodyPr>
          <a:lstStyle/>
          <a:p>
            <a:pPr algn="ctr">
              <a:lnSpc>
                <a:spcPts val="9624"/>
              </a:lnSpc>
              <a:spcBef>
                <a:spcPct val="0"/>
              </a:spcBef>
            </a:pPr>
            <a:r>
              <a:rPr lang="en-US" sz="6973" spc="348">
                <a:solidFill>
                  <a:srgbClr val="F35000"/>
                </a:solidFill>
                <a:latin typeface="Canva Sans 1 Bold"/>
              </a:rPr>
              <a:t>INTRODUCTION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grpSp>
        <p:nvGrpSpPr>
          <p:cNvPr name="Group 2" id="2"/>
          <p:cNvGrpSpPr/>
          <p:nvPr/>
        </p:nvGrpSpPr>
        <p:grpSpPr>
          <a:xfrm rot="0">
            <a:off x="4565135" y="3393093"/>
            <a:ext cx="3726378" cy="372637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7221"/>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4332"/>
                </a:lnSpc>
              </a:pPr>
            </a:p>
          </p:txBody>
        </p:sp>
      </p:grpSp>
      <p:grpSp>
        <p:nvGrpSpPr>
          <p:cNvPr name="Group 5" id="5"/>
          <p:cNvGrpSpPr/>
          <p:nvPr/>
        </p:nvGrpSpPr>
        <p:grpSpPr>
          <a:xfrm rot="0">
            <a:off x="9272412" y="1913549"/>
            <a:ext cx="3573978" cy="1078257"/>
            <a:chOff x="0" y="0"/>
            <a:chExt cx="1347049" cy="406400"/>
          </a:xfrm>
        </p:grpSpPr>
        <p:sp>
          <p:nvSpPr>
            <p:cNvPr name="Freeform 6" id="6"/>
            <p:cNvSpPr/>
            <p:nvPr/>
          </p:nvSpPr>
          <p:spPr>
            <a:xfrm flipH="false" flipV="false" rot="0">
              <a:off x="0" y="0"/>
              <a:ext cx="1347049" cy="406400"/>
            </a:xfrm>
            <a:custGeom>
              <a:avLst/>
              <a:gdLst/>
              <a:ahLst/>
              <a:cxnLst/>
              <a:rect r="r" b="b" t="t" l="l"/>
              <a:pathLst>
                <a:path h="406400" w="1347049">
                  <a:moveTo>
                    <a:pt x="1143849" y="0"/>
                  </a:moveTo>
                  <a:cubicBezTo>
                    <a:pt x="1256073" y="0"/>
                    <a:pt x="1347049" y="90976"/>
                    <a:pt x="1347049" y="203200"/>
                  </a:cubicBezTo>
                  <a:cubicBezTo>
                    <a:pt x="1347049" y="315424"/>
                    <a:pt x="1256073" y="406400"/>
                    <a:pt x="1143849" y="406400"/>
                  </a:cubicBezTo>
                  <a:lnTo>
                    <a:pt x="203200" y="406400"/>
                  </a:lnTo>
                  <a:cubicBezTo>
                    <a:pt x="90976" y="406400"/>
                    <a:pt x="0" y="315424"/>
                    <a:pt x="0" y="203200"/>
                  </a:cubicBezTo>
                  <a:cubicBezTo>
                    <a:pt x="0" y="90976"/>
                    <a:pt x="90976" y="0"/>
                    <a:pt x="203200" y="0"/>
                  </a:cubicBezTo>
                  <a:close/>
                </a:path>
              </a:pathLst>
            </a:custGeom>
            <a:solidFill>
              <a:srgbClr val="F37221"/>
            </a:solidFill>
          </p:spPr>
        </p:sp>
        <p:sp>
          <p:nvSpPr>
            <p:cNvPr name="TextBox 7" id="7"/>
            <p:cNvSpPr txBox="true"/>
            <p:nvPr/>
          </p:nvSpPr>
          <p:spPr>
            <a:xfrm>
              <a:off x="0" y="-28575"/>
              <a:ext cx="1347049" cy="434975"/>
            </a:xfrm>
            <a:prstGeom prst="rect">
              <a:avLst/>
            </a:prstGeom>
          </p:spPr>
          <p:txBody>
            <a:bodyPr anchor="ctr" rtlCol="false" tIns="50800" lIns="50800" bIns="50800" rIns="50800"/>
            <a:lstStyle/>
            <a:p>
              <a:pPr algn="ctr">
                <a:lnSpc>
                  <a:spcPts val="2372"/>
                </a:lnSpc>
              </a:pPr>
              <a:r>
                <a:rPr lang="en-US" sz="1694" spc="16">
                  <a:solidFill>
                    <a:srgbClr val="FFFFFF"/>
                  </a:solidFill>
                  <a:latin typeface="Canva Sans 2"/>
                </a:rPr>
                <a:t>Analysis</a:t>
              </a:r>
            </a:p>
          </p:txBody>
        </p:sp>
      </p:grpSp>
      <p:grpSp>
        <p:nvGrpSpPr>
          <p:cNvPr name="Group 8" id="8"/>
          <p:cNvGrpSpPr/>
          <p:nvPr/>
        </p:nvGrpSpPr>
        <p:grpSpPr>
          <a:xfrm rot="0">
            <a:off x="10900408" y="4604372"/>
            <a:ext cx="3573978" cy="1078257"/>
            <a:chOff x="0" y="0"/>
            <a:chExt cx="1347049" cy="406400"/>
          </a:xfrm>
        </p:grpSpPr>
        <p:sp>
          <p:nvSpPr>
            <p:cNvPr name="Freeform 9" id="9"/>
            <p:cNvSpPr/>
            <p:nvPr/>
          </p:nvSpPr>
          <p:spPr>
            <a:xfrm flipH="false" flipV="false" rot="0">
              <a:off x="0" y="0"/>
              <a:ext cx="1347049" cy="406400"/>
            </a:xfrm>
            <a:custGeom>
              <a:avLst/>
              <a:gdLst/>
              <a:ahLst/>
              <a:cxnLst/>
              <a:rect r="r" b="b" t="t" l="l"/>
              <a:pathLst>
                <a:path h="406400" w="1347049">
                  <a:moveTo>
                    <a:pt x="1143849" y="0"/>
                  </a:moveTo>
                  <a:cubicBezTo>
                    <a:pt x="1256073" y="0"/>
                    <a:pt x="1347049" y="90976"/>
                    <a:pt x="1347049" y="203200"/>
                  </a:cubicBezTo>
                  <a:cubicBezTo>
                    <a:pt x="1347049" y="315424"/>
                    <a:pt x="1256073" y="406400"/>
                    <a:pt x="1143849" y="406400"/>
                  </a:cubicBezTo>
                  <a:lnTo>
                    <a:pt x="203200" y="406400"/>
                  </a:lnTo>
                  <a:cubicBezTo>
                    <a:pt x="90976" y="406400"/>
                    <a:pt x="0" y="315424"/>
                    <a:pt x="0" y="203200"/>
                  </a:cubicBezTo>
                  <a:cubicBezTo>
                    <a:pt x="0" y="90976"/>
                    <a:pt x="90976" y="0"/>
                    <a:pt x="203200" y="0"/>
                  </a:cubicBezTo>
                  <a:close/>
                </a:path>
              </a:pathLst>
            </a:custGeom>
            <a:solidFill>
              <a:srgbClr val="F37221"/>
            </a:solidFill>
          </p:spPr>
        </p:sp>
        <p:sp>
          <p:nvSpPr>
            <p:cNvPr name="TextBox 10" id="10"/>
            <p:cNvSpPr txBox="true"/>
            <p:nvPr/>
          </p:nvSpPr>
          <p:spPr>
            <a:xfrm>
              <a:off x="0" y="-28575"/>
              <a:ext cx="1347049" cy="434975"/>
            </a:xfrm>
            <a:prstGeom prst="rect">
              <a:avLst/>
            </a:prstGeom>
          </p:spPr>
          <p:txBody>
            <a:bodyPr anchor="ctr" rtlCol="false" tIns="50800" lIns="50800" bIns="50800" rIns="50800"/>
            <a:lstStyle/>
            <a:p>
              <a:pPr algn="ctr">
                <a:lnSpc>
                  <a:spcPts val="2372"/>
                </a:lnSpc>
              </a:pPr>
              <a:r>
                <a:rPr lang="en-US" sz="1694" spc="16">
                  <a:solidFill>
                    <a:srgbClr val="FFFFFF"/>
                  </a:solidFill>
                  <a:latin typeface="Canva Sans 2"/>
                </a:rPr>
                <a:t>Findings</a:t>
              </a:r>
            </a:p>
          </p:txBody>
        </p:sp>
      </p:grpSp>
      <p:grpSp>
        <p:nvGrpSpPr>
          <p:cNvPr name="Group 11" id="11"/>
          <p:cNvGrpSpPr/>
          <p:nvPr/>
        </p:nvGrpSpPr>
        <p:grpSpPr>
          <a:xfrm rot="0">
            <a:off x="9558609" y="7639744"/>
            <a:ext cx="3573978" cy="1078257"/>
            <a:chOff x="0" y="0"/>
            <a:chExt cx="1347049" cy="406400"/>
          </a:xfrm>
        </p:grpSpPr>
        <p:sp>
          <p:nvSpPr>
            <p:cNvPr name="Freeform 12" id="12"/>
            <p:cNvSpPr/>
            <p:nvPr/>
          </p:nvSpPr>
          <p:spPr>
            <a:xfrm flipH="false" flipV="false" rot="0">
              <a:off x="0" y="0"/>
              <a:ext cx="1347049" cy="406400"/>
            </a:xfrm>
            <a:custGeom>
              <a:avLst/>
              <a:gdLst/>
              <a:ahLst/>
              <a:cxnLst/>
              <a:rect r="r" b="b" t="t" l="l"/>
              <a:pathLst>
                <a:path h="406400" w="1347049">
                  <a:moveTo>
                    <a:pt x="1143849" y="0"/>
                  </a:moveTo>
                  <a:cubicBezTo>
                    <a:pt x="1256073" y="0"/>
                    <a:pt x="1347049" y="90976"/>
                    <a:pt x="1347049" y="203200"/>
                  </a:cubicBezTo>
                  <a:cubicBezTo>
                    <a:pt x="1347049" y="315424"/>
                    <a:pt x="1256073" y="406400"/>
                    <a:pt x="1143849" y="406400"/>
                  </a:cubicBezTo>
                  <a:lnTo>
                    <a:pt x="203200" y="406400"/>
                  </a:lnTo>
                  <a:cubicBezTo>
                    <a:pt x="90976" y="406400"/>
                    <a:pt x="0" y="315424"/>
                    <a:pt x="0" y="203200"/>
                  </a:cubicBezTo>
                  <a:cubicBezTo>
                    <a:pt x="0" y="90976"/>
                    <a:pt x="90976" y="0"/>
                    <a:pt x="203200" y="0"/>
                  </a:cubicBezTo>
                  <a:close/>
                </a:path>
              </a:pathLst>
            </a:custGeom>
            <a:solidFill>
              <a:srgbClr val="F37221"/>
            </a:solidFill>
          </p:spPr>
        </p:sp>
        <p:sp>
          <p:nvSpPr>
            <p:cNvPr name="TextBox 13" id="13"/>
            <p:cNvSpPr txBox="true"/>
            <p:nvPr/>
          </p:nvSpPr>
          <p:spPr>
            <a:xfrm>
              <a:off x="0" y="-28575"/>
              <a:ext cx="1347049" cy="434975"/>
            </a:xfrm>
            <a:prstGeom prst="rect">
              <a:avLst/>
            </a:prstGeom>
          </p:spPr>
          <p:txBody>
            <a:bodyPr anchor="ctr" rtlCol="false" tIns="50800" lIns="50800" bIns="50800" rIns="50800"/>
            <a:lstStyle/>
            <a:p>
              <a:pPr algn="ctr">
                <a:lnSpc>
                  <a:spcPts val="2372"/>
                </a:lnSpc>
              </a:pPr>
              <a:r>
                <a:rPr lang="en-US" sz="1694" spc="16">
                  <a:solidFill>
                    <a:srgbClr val="FFFFFF"/>
                  </a:solidFill>
                  <a:latin typeface="Canva Sans 2"/>
                </a:rPr>
                <a:t>Recommendation</a:t>
              </a:r>
            </a:p>
          </p:txBody>
        </p:sp>
      </p:grpSp>
      <p:sp>
        <p:nvSpPr>
          <p:cNvPr name="Freeform 14" id="14"/>
          <p:cNvSpPr/>
          <p:nvPr/>
        </p:nvSpPr>
        <p:spPr>
          <a:xfrm flipH="false" flipV="false" rot="2027094">
            <a:off x="7298923" y="7359337"/>
            <a:ext cx="1985179" cy="560813"/>
          </a:xfrm>
          <a:custGeom>
            <a:avLst/>
            <a:gdLst/>
            <a:ahLst/>
            <a:cxnLst/>
            <a:rect r="r" b="b" t="t" l="l"/>
            <a:pathLst>
              <a:path h="560813" w="1985179">
                <a:moveTo>
                  <a:pt x="0" y="0"/>
                </a:moveTo>
                <a:lnTo>
                  <a:pt x="1985179" y="0"/>
                </a:lnTo>
                <a:lnTo>
                  <a:pt x="1985179" y="560813"/>
                </a:lnTo>
                <a:lnTo>
                  <a:pt x="0" y="5608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true" flipV="false" rot="9455008">
            <a:off x="7126895" y="2593162"/>
            <a:ext cx="1985179" cy="560813"/>
          </a:xfrm>
          <a:custGeom>
            <a:avLst/>
            <a:gdLst/>
            <a:ahLst/>
            <a:cxnLst/>
            <a:rect r="r" b="b" t="t" l="l"/>
            <a:pathLst>
              <a:path h="560813" w="1985179">
                <a:moveTo>
                  <a:pt x="1985180" y="0"/>
                </a:moveTo>
                <a:lnTo>
                  <a:pt x="0" y="0"/>
                </a:lnTo>
                <a:lnTo>
                  <a:pt x="0" y="560813"/>
                </a:lnTo>
                <a:lnTo>
                  <a:pt x="1985180" y="560813"/>
                </a:lnTo>
                <a:lnTo>
                  <a:pt x="198518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8581771" y="5041782"/>
            <a:ext cx="1567117" cy="428998"/>
          </a:xfrm>
          <a:custGeom>
            <a:avLst/>
            <a:gdLst/>
            <a:ahLst/>
            <a:cxnLst/>
            <a:rect r="r" b="b" t="t" l="l"/>
            <a:pathLst>
              <a:path h="428998" w="1567117">
                <a:moveTo>
                  <a:pt x="0" y="0"/>
                </a:moveTo>
                <a:lnTo>
                  <a:pt x="1567117" y="0"/>
                </a:lnTo>
                <a:lnTo>
                  <a:pt x="1567117" y="428999"/>
                </a:lnTo>
                <a:lnTo>
                  <a:pt x="0" y="4289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7" id="17"/>
          <p:cNvSpPr txBox="true"/>
          <p:nvPr/>
        </p:nvSpPr>
        <p:spPr>
          <a:xfrm rot="0">
            <a:off x="4990093" y="4816223"/>
            <a:ext cx="3375304" cy="803917"/>
          </a:xfrm>
          <a:prstGeom prst="rect">
            <a:avLst/>
          </a:prstGeom>
        </p:spPr>
        <p:txBody>
          <a:bodyPr anchor="t" rtlCol="false" tIns="0" lIns="0" bIns="0" rIns="0">
            <a:spAutoFit/>
          </a:bodyPr>
          <a:lstStyle/>
          <a:p>
            <a:pPr>
              <a:lnSpc>
                <a:spcPts val="6669"/>
              </a:lnSpc>
              <a:spcBef>
                <a:spcPct val="0"/>
              </a:spcBef>
            </a:pPr>
            <a:r>
              <a:rPr lang="en-US" sz="4833" spc="241">
                <a:solidFill>
                  <a:srgbClr val="FDFBFB"/>
                </a:solidFill>
                <a:latin typeface="Canva Sans 1 Bold"/>
              </a:rPr>
              <a:t>AGENDA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Freeform 2" id="2"/>
          <p:cNvSpPr/>
          <p:nvPr/>
        </p:nvSpPr>
        <p:spPr>
          <a:xfrm flipH="false" flipV="false" rot="0">
            <a:off x="12993841" y="5143500"/>
            <a:ext cx="7200900" cy="7200900"/>
          </a:xfrm>
          <a:custGeom>
            <a:avLst/>
            <a:gdLst/>
            <a:ahLst/>
            <a:cxnLst/>
            <a:rect r="r" b="b" t="t" l="l"/>
            <a:pathLst>
              <a:path h="7200900" w="7200900">
                <a:moveTo>
                  <a:pt x="0" y="0"/>
                </a:moveTo>
                <a:lnTo>
                  <a:pt x="7200900" y="0"/>
                </a:lnTo>
                <a:lnTo>
                  <a:pt x="7200900" y="7200900"/>
                </a:lnTo>
                <a:lnTo>
                  <a:pt x="0" y="7200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864" y="1427539"/>
            <a:ext cx="482144" cy="467032"/>
          </a:xfrm>
          <a:custGeom>
            <a:avLst/>
            <a:gdLst/>
            <a:ahLst/>
            <a:cxnLst/>
            <a:rect r="r" b="b" t="t" l="l"/>
            <a:pathLst>
              <a:path h="467032" w="482144">
                <a:moveTo>
                  <a:pt x="0" y="0"/>
                </a:moveTo>
                <a:lnTo>
                  <a:pt x="482145" y="0"/>
                </a:lnTo>
                <a:lnTo>
                  <a:pt x="482145" y="467031"/>
                </a:lnTo>
                <a:lnTo>
                  <a:pt x="0" y="4670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7682761">
            <a:off x="-1383321" y="-185949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8048579" y="5086350"/>
            <a:ext cx="8883055" cy="695325"/>
          </a:xfrm>
          <a:prstGeom prst="rect">
            <a:avLst/>
          </a:prstGeom>
        </p:spPr>
        <p:txBody>
          <a:bodyPr anchor="t" rtlCol="false" tIns="0" lIns="0" bIns="0" rIns="0">
            <a:spAutoFit/>
          </a:bodyPr>
          <a:lstStyle/>
          <a:p>
            <a:pPr>
              <a:lnSpc>
                <a:spcPts val="5076"/>
              </a:lnSpc>
            </a:pPr>
            <a:r>
              <a:rPr lang="en-US" sz="4230" spc="287">
                <a:solidFill>
                  <a:srgbClr val="F35000"/>
                </a:solidFill>
                <a:latin typeface="Codec Pro ExtraBold"/>
              </a:rPr>
              <a:t>ANALYSIS</a:t>
            </a:r>
          </a:p>
        </p:txBody>
      </p:sp>
      <p:sp>
        <p:nvSpPr>
          <p:cNvPr name="TextBox 6" id="6"/>
          <p:cNvSpPr txBox="true"/>
          <p:nvPr/>
        </p:nvSpPr>
        <p:spPr>
          <a:xfrm rot="0">
            <a:off x="4250420" y="2895600"/>
            <a:ext cx="10416539" cy="2066925"/>
          </a:xfrm>
          <a:prstGeom prst="rect">
            <a:avLst/>
          </a:prstGeom>
        </p:spPr>
        <p:txBody>
          <a:bodyPr anchor="t" rtlCol="false" tIns="0" lIns="0" bIns="0" rIns="0">
            <a:spAutoFit/>
          </a:bodyPr>
          <a:lstStyle/>
          <a:p>
            <a:pPr algn="ctr">
              <a:lnSpc>
                <a:spcPts val="14847"/>
              </a:lnSpc>
            </a:pPr>
            <a:r>
              <a:rPr lang="en-US" sz="12372" spc="841">
                <a:solidFill>
                  <a:srgbClr val="01308A"/>
                </a:solidFill>
                <a:latin typeface="Codec Pro ExtraBold"/>
              </a:rPr>
              <a:t>SECTION 1</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Freeform 2" id="2"/>
          <p:cNvSpPr/>
          <p:nvPr/>
        </p:nvSpPr>
        <p:spPr>
          <a:xfrm flipH="false" flipV="false" rot="0">
            <a:off x="3454045" y="5492028"/>
            <a:ext cx="1425038" cy="1287716"/>
          </a:xfrm>
          <a:custGeom>
            <a:avLst/>
            <a:gdLst/>
            <a:ahLst/>
            <a:cxnLst/>
            <a:rect r="r" b="b" t="t" l="l"/>
            <a:pathLst>
              <a:path h="1287716" w="1425038">
                <a:moveTo>
                  <a:pt x="0" y="0"/>
                </a:moveTo>
                <a:lnTo>
                  <a:pt x="1425039" y="0"/>
                </a:lnTo>
                <a:lnTo>
                  <a:pt x="1425039" y="1287716"/>
                </a:lnTo>
                <a:lnTo>
                  <a:pt x="0" y="12877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94924" y="2647237"/>
            <a:ext cx="5247398" cy="858407"/>
            <a:chOff x="0" y="0"/>
            <a:chExt cx="1382031" cy="226082"/>
          </a:xfrm>
        </p:grpSpPr>
        <p:sp>
          <p:nvSpPr>
            <p:cNvPr name="Freeform 4" id="4"/>
            <p:cNvSpPr/>
            <p:nvPr/>
          </p:nvSpPr>
          <p:spPr>
            <a:xfrm flipH="false" flipV="false" rot="0">
              <a:off x="0" y="0"/>
              <a:ext cx="1382031" cy="226082"/>
            </a:xfrm>
            <a:custGeom>
              <a:avLst/>
              <a:gdLst/>
              <a:ahLst/>
              <a:cxnLst/>
              <a:rect r="r" b="b" t="t" l="l"/>
              <a:pathLst>
                <a:path h="226082" w="1382031">
                  <a:moveTo>
                    <a:pt x="0" y="0"/>
                  </a:moveTo>
                  <a:lnTo>
                    <a:pt x="1382031" y="0"/>
                  </a:lnTo>
                  <a:lnTo>
                    <a:pt x="1382031" y="226082"/>
                  </a:lnTo>
                  <a:lnTo>
                    <a:pt x="0" y="226082"/>
                  </a:lnTo>
                  <a:close/>
                </a:path>
              </a:pathLst>
            </a:custGeom>
            <a:solidFill>
              <a:srgbClr val="F47C00"/>
            </a:solidFill>
            <a:ln cap="sq">
              <a:noFill/>
              <a:prstDash val="solid"/>
              <a:miter/>
            </a:ln>
          </p:spPr>
        </p:sp>
        <p:sp>
          <p:nvSpPr>
            <p:cNvPr name="TextBox 5" id="5"/>
            <p:cNvSpPr txBox="true"/>
            <p:nvPr/>
          </p:nvSpPr>
          <p:spPr>
            <a:xfrm>
              <a:off x="0" y="-57150"/>
              <a:ext cx="1382031" cy="283232"/>
            </a:xfrm>
            <a:prstGeom prst="rect">
              <a:avLst/>
            </a:prstGeom>
          </p:spPr>
          <p:txBody>
            <a:bodyPr anchor="ctr" rtlCol="false" tIns="50800" lIns="50800" bIns="50800" rIns="50800"/>
            <a:lstStyle/>
            <a:p>
              <a:pPr algn="ctr" marL="0" indent="0" lvl="0">
                <a:lnSpc>
                  <a:spcPts val="4982"/>
                </a:lnSpc>
                <a:spcBef>
                  <a:spcPct val="0"/>
                </a:spcBef>
              </a:pPr>
              <a:r>
                <a:rPr lang="en-US" sz="3610" spc="364">
                  <a:solidFill>
                    <a:srgbClr val="FFFFFF"/>
                  </a:solidFill>
                  <a:latin typeface="DM Sans"/>
                </a:rPr>
                <a:t>DASHBOARD</a:t>
              </a:r>
            </a:p>
          </p:txBody>
        </p:sp>
      </p:grpSp>
      <p:sp>
        <p:nvSpPr>
          <p:cNvPr name="Freeform 6" id="6"/>
          <p:cNvSpPr/>
          <p:nvPr/>
        </p:nvSpPr>
        <p:spPr>
          <a:xfrm flipH="false" flipV="false" rot="0">
            <a:off x="1028700" y="8865133"/>
            <a:ext cx="16478302" cy="719053"/>
          </a:xfrm>
          <a:custGeom>
            <a:avLst/>
            <a:gdLst/>
            <a:ahLst/>
            <a:cxnLst/>
            <a:rect r="r" b="b" t="t" l="l"/>
            <a:pathLst>
              <a:path h="719053" w="16478302">
                <a:moveTo>
                  <a:pt x="0" y="0"/>
                </a:moveTo>
                <a:lnTo>
                  <a:pt x="16478302" y="0"/>
                </a:lnTo>
                <a:lnTo>
                  <a:pt x="16478302" y="719054"/>
                </a:lnTo>
                <a:lnTo>
                  <a:pt x="0" y="719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9144000" y="1028700"/>
            <a:ext cx="7458114" cy="7580954"/>
          </a:xfrm>
          <a:custGeom>
            <a:avLst/>
            <a:gdLst/>
            <a:ahLst/>
            <a:cxnLst/>
            <a:rect r="r" b="b" t="t" l="l"/>
            <a:pathLst>
              <a:path h="7580954" w="7458114">
                <a:moveTo>
                  <a:pt x="0" y="0"/>
                </a:moveTo>
                <a:lnTo>
                  <a:pt x="7458114" y="0"/>
                </a:lnTo>
                <a:lnTo>
                  <a:pt x="7458114" y="7580954"/>
                </a:lnTo>
                <a:lnTo>
                  <a:pt x="0" y="7580954"/>
                </a:lnTo>
                <a:lnTo>
                  <a:pt x="0" y="0"/>
                </a:lnTo>
                <a:close/>
              </a:path>
            </a:pathLst>
          </a:custGeom>
          <a:blipFill>
            <a:blip r:embed="rId6"/>
            <a:stretch>
              <a:fillRect l="0" t="0" r="0" b="0"/>
            </a:stretch>
          </a:blipFill>
        </p:spPr>
      </p:sp>
      <p:sp>
        <p:nvSpPr>
          <p:cNvPr name="TextBox 8" id="8"/>
          <p:cNvSpPr txBox="true"/>
          <p:nvPr/>
        </p:nvSpPr>
        <p:spPr>
          <a:xfrm rot="0">
            <a:off x="1594924" y="3587320"/>
            <a:ext cx="5341824" cy="4188042"/>
          </a:xfrm>
          <a:prstGeom prst="rect">
            <a:avLst/>
          </a:prstGeom>
        </p:spPr>
        <p:txBody>
          <a:bodyPr anchor="t" rtlCol="false" tIns="0" lIns="0" bIns="0" rIns="0">
            <a:spAutoFit/>
          </a:bodyPr>
          <a:lstStyle/>
          <a:p>
            <a:pPr marL="0" indent="0" lvl="0">
              <a:lnSpc>
                <a:spcPts val="3053"/>
              </a:lnSpc>
              <a:spcBef>
                <a:spcPct val="0"/>
              </a:spcBef>
            </a:pPr>
            <a:r>
              <a:rPr lang="en-US" sz="2212" spc="216">
                <a:solidFill>
                  <a:srgbClr val="231F20"/>
                </a:solidFill>
                <a:latin typeface="DM Sans"/>
              </a:rPr>
              <a:t>This dashboard covers report on Malaysia’s job market, as well as employee demographic. The employee demographic section covers the topic of foreign workers and educational background of Malaysia’s employees. This dashboard is aimed to investigate the reasoning behind shortage of high-skilled worker in Malaysia.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Freeform 2" id="2"/>
          <p:cNvSpPr/>
          <p:nvPr/>
        </p:nvSpPr>
        <p:spPr>
          <a:xfrm flipH="false" flipV="false" rot="0">
            <a:off x="3454045" y="5492028"/>
            <a:ext cx="1425038" cy="1287716"/>
          </a:xfrm>
          <a:custGeom>
            <a:avLst/>
            <a:gdLst/>
            <a:ahLst/>
            <a:cxnLst/>
            <a:rect r="r" b="b" t="t" l="l"/>
            <a:pathLst>
              <a:path h="1287716" w="1425038">
                <a:moveTo>
                  <a:pt x="0" y="0"/>
                </a:moveTo>
                <a:lnTo>
                  <a:pt x="1425039" y="0"/>
                </a:lnTo>
                <a:lnTo>
                  <a:pt x="1425039" y="1287716"/>
                </a:lnTo>
                <a:lnTo>
                  <a:pt x="0" y="12877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42137" y="1483506"/>
            <a:ext cx="5247398" cy="1389439"/>
            <a:chOff x="0" y="0"/>
            <a:chExt cx="1382031" cy="365943"/>
          </a:xfrm>
        </p:grpSpPr>
        <p:sp>
          <p:nvSpPr>
            <p:cNvPr name="Freeform 4" id="4"/>
            <p:cNvSpPr/>
            <p:nvPr/>
          </p:nvSpPr>
          <p:spPr>
            <a:xfrm flipH="false" flipV="false" rot="0">
              <a:off x="0" y="0"/>
              <a:ext cx="1382031" cy="365943"/>
            </a:xfrm>
            <a:custGeom>
              <a:avLst/>
              <a:gdLst/>
              <a:ahLst/>
              <a:cxnLst/>
              <a:rect r="r" b="b" t="t" l="l"/>
              <a:pathLst>
                <a:path h="365943" w="1382031">
                  <a:moveTo>
                    <a:pt x="0" y="0"/>
                  </a:moveTo>
                  <a:lnTo>
                    <a:pt x="1382031" y="0"/>
                  </a:lnTo>
                  <a:lnTo>
                    <a:pt x="1382031" y="365943"/>
                  </a:lnTo>
                  <a:lnTo>
                    <a:pt x="0" y="365943"/>
                  </a:lnTo>
                  <a:close/>
                </a:path>
              </a:pathLst>
            </a:custGeom>
            <a:solidFill>
              <a:srgbClr val="F47C00"/>
            </a:solidFill>
            <a:ln cap="sq">
              <a:noFill/>
              <a:prstDash val="solid"/>
              <a:miter/>
            </a:ln>
          </p:spPr>
        </p:sp>
        <p:sp>
          <p:nvSpPr>
            <p:cNvPr name="TextBox 5" id="5"/>
            <p:cNvSpPr txBox="true"/>
            <p:nvPr/>
          </p:nvSpPr>
          <p:spPr>
            <a:xfrm>
              <a:off x="0" y="-57150"/>
              <a:ext cx="1382031" cy="423093"/>
            </a:xfrm>
            <a:prstGeom prst="rect">
              <a:avLst/>
            </a:prstGeom>
          </p:spPr>
          <p:txBody>
            <a:bodyPr anchor="ctr" rtlCol="false" tIns="50800" lIns="50800" bIns="50800" rIns="50800"/>
            <a:lstStyle/>
            <a:p>
              <a:pPr algn="ctr" marL="0" indent="0" lvl="0">
                <a:lnSpc>
                  <a:spcPts val="4982"/>
                </a:lnSpc>
                <a:spcBef>
                  <a:spcPct val="0"/>
                </a:spcBef>
              </a:pPr>
              <a:r>
                <a:rPr lang="en-US" sz="3610" spc="364">
                  <a:solidFill>
                    <a:srgbClr val="FFFFFF"/>
                  </a:solidFill>
                  <a:latin typeface="DM Sans"/>
                </a:rPr>
                <a:t>EMPLOYER-VACANCIES RATIO</a:t>
              </a:r>
            </a:p>
          </p:txBody>
        </p:sp>
      </p:grpSp>
      <p:sp>
        <p:nvSpPr>
          <p:cNvPr name="Freeform 6" id="6"/>
          <p:cNvSpPr/>
          <p:nvPr/>
        </p:nvSpPr>
        <p:spPr>
          <a:xfrm flipH="false" flipV="false" rot="0">
            <a:off x="8357064" y="339155"/>
            <a:ext cx="7420779" cy="5266694"/>
          </a:xfrm>
          <a:custGeom>
            <a:avLst/>
            <a:gdLst/>
            <a:ahLst/>
            <a:cxnLst/>
            <a:rect r="r" b="b" t="t" l="l"/>
            <a:pathLst>
              <a:path h="5266694" w="7420779">
                <a:moveTo>
                  <a:pt x="0" y="0"/>
                </a:moveTo>
                <a:lnTo>
                  <a:pt x="7420779" y="0"/>
                </a:lnTo>
                <a:lnTo>
                  <a:pt x="7420779" y="5266693"/>
                </a:lnTo>
                <a:lnTo>
                  <a:pt x="0" y="5266693"/>
                </a:lnTo>
                <a:lnTo>
                  <a:pt x="0" y="0"/>
                </a:lnTo>
                <a:close/>
              </a:path>
            </a:pathLst>
          </a:custGeom>
          <a:blipFill>
            <a:blip r:embed="rId4"/>
            <a:stretch>
              <a:fillRect l="0" t="-224" r="0" b="-224"/>
            </a:stretch>
          </a:blipFill>
        </p:spPr>
      </p:sp>
      <p:sp>
        <p:nvSpPr>
          <p:cNvPr name="Freeform 7" id="7"/>
          <p:cNvSpPr/>
          <p:nvPr/>
        </p:nvSpPr>
        <p:spPr>
          <a:xfrm flipH="false" flipV="false" rot="0">
            <a:off x="8357064" y="5492028"/>
            <a:ext cx="8078073" cy="5365287"/>
          </a:xfrm>
          <a:custGeom>
            <a:avLst/>
            <a:gdLst/>
            <a:ahLst/>
            <a:cxnLst/>
            <a:rect r="r" b="b" t="t" l="l"/>
            <a:pathLst>
              <a:path h="5365287" w="8078073">
                <a:moveTo>
                  <a:pt x="0" y="0"/>
                </a:moveTo>
                <a:lnTo>
                  <a:pt x="8078073" y="0"/>
                </a:lnTo>
                <a:lnTo>
                  <a:pt x="8078073" y="5365287"/>
                </a:lnTo>
                <a:lnTo>
                  <a:pt x="0" y="5365287"/>
                </a:lnTo>
                <a:lnTo>
                  <a:pt x="0" y="0"/>
                </a:lnTo>
                <a:close/>
              </a:path>
            </a:pathLst>
          </a:custGeom>
          <a:blipFill>
            <a:blip r:embed="rId5"/>
            <a:stretch>
              <a:fillRect l="0" t="0" r="0" b="0"/>
            </a:stretch>
          </a:blipFill>
        </p:spPr>
      </p:sp>
      <p:sp>
        <p:nvSpPr>
          <p:cNvPr name="TextBox 8" id="8"/>
          <p:cNvSpPr txBox="true"/>
          <p:nvPr/>
        </p:nvSpPr>
        <p:spPr>
          <a:xfrm rot="0">
            <a:off x="1594924" y="3587320"/>
            <a:ext cx="5341824" cy="2664042"/>
          </a:xfrm>
          <a:prstGeom prst="rect">
            <a:avLst/>
          </a:prstGeom>
        </p:spPr>
        <p:txBody>
          <a:bodyPr anchor="t" rtlCol="false" tIns="0" lIns="0" bIns="0" rIns="0">
            <a:spAutoFit/>
          </a:bodyPr>
          <a:lstStyle/>
          <a:p>
            <a:pPr marL="0" indent="0" lvl="0">
              <a:lnSpc>
                <a:spcPts val="3053"/>
              </a:lnSpc>
              <a:spcBef>
                <a:spcPct val="0"/>
              </a:spcBef>
            </a:pPr>
            <a:r>
              <a:rPr lang="en-US" sz="2212" spc="216">
                <a:solidFill>
                  <a:srgbClr val="231F20"/>
                </a:solidFill>
                <a:latin typeface="DM Sans"/>
              </a:rPr>
              <a:t>From the data obtained, it can be seen that the employer and vacancies ratio is quite balanced. However, it can also be seen that the total amount of employee and vacancies has been declining significantly since 2011.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Freeform 2" id="2"/>
          <p:cNvSpPr/>
          <p:nvPr/>
        </p:nvSpPr>
        <p:spPr>
          <a:xfrm flipH="false" flipV="false" rot="0">
            <a:off x="3454045" y="5492028"/>
            <a:ext cx="1425038" cy="1287716"/>
          </a:xfrm>
          <a:custGeom>
            <a:avLst/>
            <a:gdLst/>
            <a:ahLst/>
            <a:cxnLst/>
            <a:rect r="r" b="b" t="t" l="l"/>
            <a:pathLst>
              <a:path h="1287716" w="1425038">
                <a:moveTo>
                  <a:pt x="0" y="0"/>
                </a:moveTo>
                <a:lnTo>
                  <a:pt x="1425039" y="0"/>
                </a:lnTo>
                <a:lnTo>
                  <a:pt x="1425039" y="1287716"/>
                </a:lnTo>
                <a:lnTo>
                  <a:pt x="0" y="12877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42137" y="1483506"/>
            <a:ext cx="5247398" cy="1389439"/>
            <a:chOff x="0" y="0"/>
            <a:chExt cx="1382031" cy="365943"/>
          </a:xfrm>
        </p:grpSpPr>
        <p:sp>
          <p:nvSpPr>
            <p:cNvPr name="Freeform 4" id="4"/>
            <p:cNvSpPr/>
            <p:nvPr/>
          </p:nvSpPr>
          <p:spPr>
            <a:xfrm flipH="false" flipV="false" rot="0">
              <a:off x="0" y="0"/>
              <a:ext cx="1382031" cy="365943"/>
            </a:xfrm>
            <a:custGeom>
              <a:avLst/>
              <a:gdLst/>
              <a:ahLst/>
              <a:cxnLst/>
              <a:rect r="r" b="b" t="t" l="l"/>
              <a:pathLst>
                <a:path h="365943" w="1382031">
                  <a:moveTo>
                    <a:pt x="0" y="0"/>
                  </a:moveTo>
                  <a:lnTo>
                    <a:pt x="1382031" y="0"/>
                  </a:lnTo>
                  <a:lnTo>
                    <a:pt x="1382031" y="365943"/>
                  </a:lnTo>
                  <a:lnTo>
                    <a:pt x="0" y="365943"/>
                  </a:lnTo>
                  <a:close/>
                </a:path>
              </a:pathLst>
            </a:custGeom>
            <a:solidFill>
              <a:srgbClr val="F47C00"/>
            </a:solidFill>
            <a:ln cap="sq">
              <a:noFill/>
              <a:prstDash val="solid"/>
              <a:miter/>
            </a:ln>
          </p:spPr>
        </p:sp>
        <p:sp>
          <p:nvSpPr>
            <p:cNvPr name="TextBox 5" id="5"/>
            <p:cNvSpPr txBox="true"/>
            <p:nvPr/>
          </p:nvSpPr>
          <p:spPr>
            <a:xfrm>
              <a:off x="0" y="-57150"/>
              <a:ext cx="1382031" cy="423093"/>
            </a:xfrm>
            <a:prstGeom prst="rect">
              <a:avLst/>
            </a:prstGeom>
          </p:spPr>
          <p:txBody>
            <a:bodyPr anchor="ctr" rtlCol="false" tIns="50800" lIns="50800" bIns="50800" rIns="50800"/>
            <a:lstStyle/>
            <a:p>
              <a:pPr algn="ctr" marL="0" indent="0" lvl="0">
                <a:lnSpc>
                  <a:spcPts val="4982"/>
                </a:lnSpc>
                <a:spcBef>
                  <a:spcPct val="0"/>
                </a:spcBef>
              </a:pPr>
              <a:r>
                <a:rPr lang="en-US" sz="3610" spc="364">
                  <a:solidFill>
                    <a:srgbClr val="FFFFFF"/>
                  </a:solidFill>
                  <a:latin typeface="DM Sans"/>
                </a:rPr>
                <a:t>VACANCY ANALYSIS </a:t>
              </a:r>
            </a:p>
          </p:txBody>
        </p:sp>
      </p:grpSp>
      <p:sp>
        <p:nvSpPr>
          <p:cNvPr name="Freeform 6" id="6"/>
          <p:cNvSpPr/>
          <p:nvPr/>
        </p:nvSpPr>
        <p:spPr>
          <a:xfrm flipH="false" flipV="false" rot="0">
            <a:off x="8665010" y="601005"/>
            <a:ext cx="7770127" cy="5138310"/>
          </a:xfrm>
          <a:custGeom>
            <a:avLst/>
            <a:gdLst/>
            <a:ahLst/>
            <a:cxnLst/>
            <a:rect r="r" b="b" t="t" l="l"/>
            <a:pathLst>
              <a:path h="5138310" w="7770127">
                <a:moveTo>
                  <a:pt x="0" y="0"/>
                </a:moveTo>
                <a:lnTo>
                  <a:pt x="7770127" y="0"/>
                </a:lnTo>
                <a:lnTo>
                  <a:pt x="7770127" y="5138309"/>
                </a:lnTo>
                <a:lnTo>
                  <a:pt x="0" y="5138309"/>
                </a:lnTo>
                <a:lnTo>
                  <a:pt x="0" y="0"/>
                </a:lnTo>
                <a:close/>
              </a:path>
            </a:pathLst>
          </a:custGeom>
          <a:blipFill>
            <a:blip r:embed="rId4"/>
            <a:stretch>
              <a:fillRect l="0" t="0" r="0" b="0"/>
            </a:stretch>
          </a:blipFill>
        </p:spPr>
      </p:sp>
      <p:sp>
        <p:nvSpPr>
          <p:cNvPr name="Freeform 7" id="7"/>
          <p:cNvSpPr/>
          <p:nvPr/>
        </p:nvSpPr>
        <p:spPr>
          <a:xfrm flipH="false" flipV="false" rot="0">
            <a:off x="8690656" y="5739314"/>
            <a:ext cx="7744480" cy="4302814"/>
          </a:xfrm>
          <a:custGeom>
            <a:avLst/>
            <a:gdLst/>
            <a:ahLst/>
            <a:cxnLst/>
            <a:rect r="r" b="b" t="t" l="l"/>
            <a:pathLst>
              <a:path h="4302814" w="7744480">
                <a:moveTo>
                  <a:pt x="0" y="0"/>
                </a:moveTo>
                <a:lnTo>
                  <a:pt x="7744481" y="0"/>
                </a:lnTo>
                <a:lnTo>
                  <a:pt x="7744481" y="4302814"/>
                </a:lnTo>
                <a:lnTo>
                  <a:pt x="0" y="4302814"/>
                </a:lnTo>
                <a:lnTo>
                  <a:pt x="0" y="0"/>
                </a:lnTo>
                <a:close/>
              </a:path>
            </a:pathLst>
          </a:custGeom>
          <a:blipFill>
            <a:blip r:embed="rId5"/>
            <a:stretch>
              <a:fillRect l="-1364" t="0" r="-1364" b="0"/>
            </a:stretch>
          </a:blipFill>
        </p:spPr>
      </p:sp>
      <p:sp>
        <p:nvSpPr>
          <p:cNvPr name="TextBox 8" id="8"/>
          <p:cNvSpPr txBox="true"/>
          <p:nvPr/>
        </p:nvSpPr>
        <p:spPr>
          <a:xfrm rot="0">
            <a:off x="1594924" y="3587320"/>
            <a:ext cx="5341824" cy="3807042"/>
          </a:xfrm>
          <a:prstGeom prst="rect">
            <a:avLst/>
          </a:prstGeom>
        </p:spPr>
        <p:txBody>
          <a:bodyPr anchor="t" rtlCol="false" tIns="0" lIns="0" bIns="0" rIns="0">
            <a:spAutoFit/>
          </a:bodyPr>
          <a:lstStyle/>
          <a:p>
            <a:pPr marL="0" indent="0" lvl="0">
              <a:lnSpc>
                <a:spcPts val="3053"/>
              </a:lnSpc>
              <a:spcBef>
                <a:spcPct val="0"/>
              </a:spcBef>
            </a:pPr>
            <a:r>
              <a:rPr lang="en-US" sz="2212" spc="216">
                <a:solidFill>
                  <a:srgbClr val="231F20"/>
                </a:solidFill>
                <a:latin typeface="DM Sans"/>
              </a:rPr>
              <a:t>The concentration of opportunities is not evenly spread with Selangor and Johor as the leading state, while the other state has quite a high contrast compared to the two states. Sector wise, by 2018, and consistently throughout the year, professionals and managers are the most in demand sector.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Freeform 2" id="2"/>
          <p:cNvSpPr/>
          <p:nvPr/>
        </p:nvSpPr>
        <p:spPr>
          <a:xfrm flipH="false" flipV="false" rot="0">
            <a:off x="3454045" y="5492028"/>
            <a:ext cx="1425038" cy="1287716"/>
          </a:xfrm>
          <a:custGeom>
            <a:avLst/>
            <a:gdLst/>
            <a:ahLst/>
            <a:cxnLst/>
            <a:rect r="r" b="b" t="t" l="l"/>
            <a:pathLst>
              <a:path h="1287716" w="1425038">
                <a:moveTo>
                  <a:pt x="0" y="0"/>
                </a:moveTo>
                <a:lnTo>
                  <a:pt x="1425039" y="0"/>
                </a:lnTo>
                <a:lnTo>
                  <a:pt x="1425039" y="1287716"/>
                </a:lnTo>
                <a:lnTo>
                  <a:pt x="0" y="12877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42137" y="1483506"/>
            <a:ext cx="5247398" cy="1389439"/>
            <a:chOff x="0" y="0"/>
            <a:chExt cx="1382031" cy="365943"/>
          </a:xfrm>
        </p:grpSpPr>
        <p:sp>
          <p:nvSpPr>
            <p:cNvPr name="Freeform 4" id="4"/>
            <p:cNvSpPr/>
            <p:nvPr/>
          </p:nvSpPr>
          <p:spPr>
            <a:xfrm flipH="false" flipV="false" rot="0">
              <a:off x="0" y="0"/>
              <a:ext cx="1382031" cy="365943"/>
            </a:xfrm>
            <a:custGeom>
              <a:avLst/>
              <a:gdLst/>
              <a:ahLst/>
              <a:cxnLst/>
              <a:rect r="r" b="b" t="t" l="l"/>
              <a:pathLst>
                <a:path h="365943" w="1382031">
                  <a:moveTo>
                    <a:pt x="0" y="0"/>
                  </a:moveTo>
                  <a:lnTo>
                    <a:pt x="1382031" y="0"/>
                  </a:lnTo>
                  <a:lnTo>
                    <a:pt x="1382031" y="365943"/>
                  </a:lnTo>
                  <a:lnTo>
                    <a:pt x="0" y="365943"/>
                  </a:lnTo>
                  <a:close/>
                </a:path>
              </a:pathLst>
            </a:custGeom>
            <a:solidFill>
              <a:srgbClr val="F47C00"/>
            </a:solidFill>
            <a:ln cap="sq">
              <a:noFill/>
              <a:prstDash val="solid"/>
              <a:miter/>
            </a:ln>
          </p:spPr>
        </p:sp>
        <p:sp>
          <p:nvSpPr>
            <p:cNvPr name="TextBox 5" id="5"/>
            <p:cNvSpPr txBox="true"/>
            <p:nvPr/>
          </p:nvSpPr>
          <p:spPr>
            <a:xfrm>
              <a:off x="0" y="-57150"/>
              <a:ext cx="1382031" cy="423093"/>
            </a:xfrm>
            <a:prstGeom prst="rect">
              <a:avLst/>
            </a:prstGeom>
          </p:spPr>
          <p:txBody>
            <a:bodyPr anchor="ctr" rtlCol="false" tIns="50800" lIns="50800" bIns="50800" rIns="50800"/>
            <a:lstStyle/>
            <a:p>
              <a:pPr algn="ctr" marL="0" indent="0" lvl="0">
                <a:lnSpc>
                  <a:spcPts val="4982"/>
                </a:lnSpc>
                <a:spcBef>
                  <a:spcPct val="0"/>
                </a:spcBef>
              </a:pPr>
              <a:r>
                <a:rPr lang="en-US" sz="3610" spc="364">
                  <a:solidFill>
                    <a:srgbClr val="FFFFFF"/>
                  </a:solidFill>
                  <a:latin typeface="DM Sans"/>
                </a:rPr>
                <a:t>MALAYSIA’S BUSINESS GROWTH </a:t>
              </a:r>
            </a:p>
          </p:txBody>
        </p:sp>
      </p:grpSp>
      <p:sp>
        <p:nvSpPr>
          <p:cNvPr name="Freeform 6" id="6"/>
          <p:cNvSpPr/>
          <p:nvPr/>
        </p:nvSpPr>
        <p:spPr>
          <a:xfrm flipH="false" flipV="false" rot="0">
            <a:off x="8322356" y="2178225"/>
            <a:ext cx="9271906" cy="5872381"/>
          </a:xfrm>
          <a:custGeom>
            <a:avLst/>
            <a:gdLst/>
            <a:ahLst/>
            <a:cxnLst/>
            <a:rect r="r" b="b" t="t" l="l"/>
            <a:pathLst>
              <a:path h="5872381" w="9271906">
                <a:moveTo>
                  <a:pt x="0" y="0"/>
                </a:moveTo>
                <a:lnTo>
                  <a:pt x="9271906" y="0"/>
                </a:lnTo>
                <a:lnTo>
                  <a:pt x="9271906" y="5872381"/>
                </a:lnTo>
                <a:lnTo>
                  <a:pt x="0" y="5872381"/>
                </a:lnTo>
                <a:lnTo>
                  <a:pt x="0" y="0"/>
                </a:lnTo>
                <a:close/>
              </a:path>
            </a:pathLst>
          </a:custGeom>
          <a:blipFill>
            <a:blip r:embed="rId4"/>
            <a:stretch>
              <a:fillRect l="-500" t="0" r="-500" b="0"/>
            </a:stretch>
          </a:blipFill>
        </p:spPr>
      </p:sp>
      <p:sp>
        <p:nvSpPr>
          <p:cNvPr name="TextBox 7" id="7"/>
          <p:cNvSpPr txBox="true"/>
          <p:nvPr/>
        </p:nvSpPr>
        <p:spPr>
          <a:xfrm rot="0">
            <a:off x="1594924" y="3587320"/>
            <a:ext cx="5341824" cy="4188042"/>
          </a:xfrm>
          <a:prstGeom prst="rect">
            <a:avLst/>
          </a:prstGeom>
        </p:spPr>
        <p:txBody>
          <a:bodyPr anchor="t" rtlCol="false" tIns="0" lIns="0" bIns="0" rIns="0">
            <a:spAutoFit/>
          </a:bodyPr>
          <a:lstStyle/>
          <a:p>
            <a:pPr marL="0" indent="0" lvl="0">
              <a:lnSpc>
                <a:spcPts val="3053"/>
              </a:lnSpc>
              <a:spcBef>
                <a:spcPct val="0"/>
              </a:spcBef>
            </a:pPr>
            <a:r>
              <a:rPr lang="en-US" sz="2212" spc="216">
                <a:solidFill>
                  <a:srgbClr val="231F20"/>
                </a:solidFill>
                <a:latin typeface="DM Sans"/>
              </a:rPr>
              <a:t>From the analysis, a noteworthy trend emerged, revealing a substantial decline in the number of employers. This data indicates that business growth in Malaysia has not been as robust as expected or required to support the demand for high-skilled talent. The chart further illustrates the disparity of employer across states.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Freeform 2" id="2"/>
          <p:cNvSpPr/>
          <p:nvPr/>
        </p:nvSpPr>
        <p:spPr>
          <a:xfrm flipH="false" flipV="false" rot="0">
            <a:off x="3454045" y="5492028"/>
            <a:ext cx="1425038" cy="1287716"/>
          </a:xfrm>
          <a:custGeom>
            <a:avLst/>
            <a:gdLst/>
            <a:ahLst/>
            <a:cxnLst/>
            <a:rect r="r" b="b" t="t" l="l"/>
            <a:pathLst>
              <a:path h="1287716" w="1425038">
                <a:moveTo>
                  <a:pt x="0" y="0"/>
                </a:moveTo>
                <a:lnTo>
                  <a:pt x="1425039" y="0"/>
                </a:lnTo>
                <a:lnTo>
                  <a:pt x="1425039" y="1287716"/>
                </a:lnTo>
                <a:lnTo>
                  <a:pt x="0" y="12877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42137" y="1483506"/>
            <a:ext cx="5247398" cy="1389439"/>
            <a:chOff x="0" y="0"/>
            <a:chExt cx="1382031" cy="365943"/>
          </a:xfrm>
        </p:grpSpPr>
        <p:sp>
          <p:nvSpPr>
            <p:cNvPr name="Freeform 4" id="4"/>
            <p:cNvSpPr/>
            <p:nvPr/>
          </p:nvSpPr>
          <p:spPr>
            <a:xfrm flipH="false" flipV="false" rot="0">
              <a:off x="0" y="0"/>
              <a:ext cx="1382031" cy="365943"/>
            </a:xfrm>
            <a:custGeom>
              <a:avLst/>
              <a:gdLst/>
              <a:ahLst/>
              <a:cxnLst/>
              <a:rect r="r" b="b" t="t" l="l"/>
              <a:pathLst>
                <a:path h="365943" w="1382031">
                  <a:moveTo>
                    <a:pt x="0" y="0"/>
                  </a:moveTo>
                  <a:lnTo>
                    <a:pt x="1382031" y="0"/>
                  </a:lnTo>
                  <a:lnTo>
                    <a:pt x="1382031" y="365943"/>
                  </a:lnTo>
                  <a:lnTo>
                    <a:pt x="0" y="365943"/>
                  </a:lnTo>
                  <a:close/>
                </a:path>
              </a:pathLst>
            </a:custGeom>
            <a:solidFill>
              <a:srgbClr val="F47C00"/>
            </a:solidFill>
            <a:ln cap="sq">
              <a:noFill/>
              <a:prstDash val="solid"/>
              <a:miter/>
            </a:ln>
          </p:spPr>
        </p:sp>
        <p:sp>
          <p:nvSpPr>
            <p:cNvPr name="TextBox 5" id="5"/>
            <p:cNvSpPr txBox="true"/>
            <p:nvPr/>
          </p:nvSpPr>
          <p:spPr>
            <a:xfrm>
              <a:off x="0" y="-57150"/>
              <a:ext cx="1382031" cy="423093"/>
            </a:xfrm>
            <a:prstGeom prst="rect">
              <a:avLst/>
            </a:prstGeom>
          </p:spPr>
          <p:txBody>
            <a:bodyPr anchor="ctr" rtlCol="false" tIns="50800" lIns="50800" bIns="50800" rIns="50800"/>
            <a:lstStyle/>
            <a:p>
              <a:pPr algn="ctr" marL="0" indent="0" lvl="0">
                <a:lnSpc>
                  <a:spcPts val="4982"/>
                </a:lnSpc>
                <a:spcBef>
                  <a:spcPct val="0"/>
                </a:spcBef>
              </a:pPr>
              <a:r>
                <a:rPr lang="en-US" sz="3610" spc="364">
                  <a:solidFill>
                    <a:srgbClr val="FFFFFF"/>
                  </a:solidFill>
                  <a:latin typeface="DM Sans"/>
                </a:rPr>
                <a:t>MALAYSIA’S BUSINESS GROWTH </a:t>
              </a:r>
            </a:p>
          </p:txBody>
        </p:sp>
      </p:grpSp>
      <p:sp>
        <p:nvSpPr>
          <p:cNvPr name="Freeform 6" id="6"/>
          <p:cNvSpPr/>
          <p:nvPr/>
        </p:nvSpPr>
        <p:spPr>
          <a:xfrm flipH="false" flipV="false" rot="0">
            <a:off x="7249975" y="1483506"/>
            <a:ext cx="11038025" cy="5189360"/>
          </a:xfrm>
          <a:custGeom>
            <a:avLst/>
            <a:gdLst/>
            <a:ahLst/>
            <a:cxnLst/>
            <a:rect r="r" b="b" t="t" l="l"/>
            <a:pathLst>
              <a:path h="5189360" w="11038025">
                <a:moveTo>
                  <a:pt x="0" y="0"/>
                </a:moveTo>
                <a:lnTo>
                  <a:pt x="11038025" y="0"/>
                </a:lnTo>
                <a:lnTo>
                  <a:pt x="11038025" y="5189360"/>
                </a:lnTo>
                <a:lnTo>
                  <a:pt x="0" y="5189360"/>
                </a:lnTo>
                <a:lnTo>
                  <a:pt x="0" y="0"/>
                </a:lnTo>
                <a:close/>
              </a:path>
            </a:pathLst>
          </a:custGeom>
          <a:blipFill>
            <a:blip r:embed="rId4"/>
            <a:stretch>
              <a:fillRect l="0" t="0" r="0" b="0"/>
            </a:stretch>
          </a:blipFill>
        </p:spPr>
      </p:sp>
      <p:sp>
        <p:nvSpPr>
          <p:cNvPr name="TextBox 7" id="7"/>
          <p:cNvSpPr txBox="true"/>
          <p:nvPr/>
        </p:nvSpPr>
        <p:spPr>
          <a:xfrm rot="0">
            <a:off x="1594924" y="3587320"/>
            <a:ext cx="5341824" cy="2664042"/>
          </a:xfrm>
          <a:prstGeom prst="rect">
            <a:avLst/>
          </a:prstGeom>
        </p:spPr>
        <p:txBody>
          <a:bodyPr anchor="t" rtlCol="false" tIns="0" lIns="0" bIns="0" rIns="0">
            <a:spAutoFit/>
          </a:bodyPr>
          <a:lstStyle/>
          <a:p>
            <a:pPr marL="0" indent="0" lvl="0">
              <a:lnSpc>
                <a:spcPts val="3053"/>
              </a:lnSpc>
              <a:spcBef>
                <a:spcPct val="0"/>
              </a:spcBef>
            </a:pPr>
            <a:r>
              <a:rPr lang="en-US" sz="2212" spc="216">
                <a:solidFill>
                  <a:srgbClr val="231F20"/>
                </a:solidFill>
                <a:latin typeface="DM Sans"/>
              </a:rPr>
              <a:t>We discovered that mechanics and technicians encounter the most difficulty in securing employment, as evidenced by the prolonged duration it takes for them to secure a job following graduation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DAFzn2Sqe3U</dc:identifier>
  <dcterms:modified xsi:type="dcterms:W3CDTF">2011-08-01T06:04:30Z</dcterms:modified>
  <cp:revision>1</cp:revision>
  <dc:title>Sunway IGSC</dc:title>
</cp:coreProperties>
</file>